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8" r:id="rId5"/>
    <p:sldId id="259" r:id="rId6"/>
    <p:sldId id="279" r:id="rId7"/>
    <p:sldId id="277" r:id="rId8"/>
    <p:sldId id="260" r:id="rId9"/>
    <p:sldId id="274" r:id="rId10"/>
    <p:sldId id="261" r:id="rId11"/>
    <p:sldId id="262" r:id="rId12"/>
    <p:sldId id="263" r:id="rId13"/>
    <p:sldId id="264" r:id="rId14"/>
    <p:sldId id="265" r:id="rId15"/>
    <p:sldId id="266" r:id="rId16"/>
    <p:sldId id="280" r:id="rId17"/>
    <p:sldId id="267" r:id="rId18"/>
    <p:sldId id="269" r:id="rId19"/>
    <p:sldId id="270" r:id="rId20"/>
    <p:sldId id="271" r:id="rId21"/>
    <p:sldId id="272" r:id="rId22"/>
    <p:sldId id="273" r:id="rId23"/>
    <p:sldId id="275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png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279400"/>
            <a:ext cx="8112773" cy="6045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0" y="2374900"/>
            <a:ext cx="68326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68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01599"/>
            <a:ext cx="8750300" cy="65627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80500" y="384602"/>
            <a:ext cx="2460930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800" b="1" kern="0" dirty="0" smtClean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  <a:p>
            <a:endParaRPr lang="ru-RU" sz="4800" b="1" kern="0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  <a:p>
            <a:r>
              <a:rPr lang="ru-RU" sz="44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Как </a:t>
            </a:r>
          </a:p>
          <a:p>
            <a:r>
              <a:rPr lang="ru-RU" sz="44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донести </a:t>
            </a:r>
          </a:p>
          <a:p>
            <a:r>
              <a:rPr lang="ru-RU" sz="44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ребёнку </a:t>
            </a:r>
          </a:p>
          <a:p>
            <a:r>
              <a:rPr lang="ru-RU" sz="44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что </a:t>
            </a:r>
          </a:p>
          <a:p>
            <a:r>
              <a:rPr lang="ru-RU" sz="44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такое …</a:t>
            </a:r>
            <a:r>
              <a:rPr lang="ru-RU" sz="48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97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01599"/>
            <a:ext cx="8826500" cy="66198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512300" y="1802874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Как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донести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ребёнку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что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такое …</a:t>
            </a:r>
            <a:r>
              <a:rPr lang="ru-RU" sz="48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867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533400"/>
            <a:ext cx="8559800" cy="64198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80500" y="1850499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Как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донести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ребёнку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что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такое …</a:t>
            </a:r>
            <a:r>
              <a:rPr lang="ru-RU" sz="48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20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241300"/>
            <a:ext cx="8686800" cy="65151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40800" y="1840974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Как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донести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ребёнку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что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такое … </a:t>
            </a:r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416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254000"/>
            <a:ext cx="8636000" cy="6477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15400" y="2133074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Как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донести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ребёнку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что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такое … </a:t>
            </a:r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68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304800"/>
            <a:ext cx="8449733" cy="63373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92632" y="2056874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Как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донести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ребёнку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что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такое … </a:t>
            </a:r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64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77" y="157403"/>
            <a:ext cx="8736245" cy="656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017000" y="1702762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Как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донести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ребёнку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что </a:t>
            </a:r>
          </a:p>
          <a:p>
            <a:pPr lvl="0"/>
            <a:r>
              <a:rPr lang="ru-RU" sz="44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такое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35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295400"/>
            <a:ext cx="7437032" cy="53485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5738" y="295702"/>
            <a:ext cx="83583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ru-RU" sz="48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Средства выражения эмоций</a:t>
            </a:r>
            <a:endParaRPr lang="en-US" sz="4800" kern="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48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24" y="706280"/>
            <a:ext cx="8745751" cy="54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44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06" y="823555"/>
            <a:ext cx="8802788" cy="5353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4106" y="346501"/>
            <a:ext cx="111958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sz="28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необходимо формировать словарик эмоций у ребенка,</a:t>
            </a:r>
          </a:p>
          <a:p>
            <a:pPr lvl="0"/>
            <a:r>
              <a:rPr lang="ru-RU" sz="28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</a:t>
            </a:r>
            <a:r>
              <a:rPr lang="ru-RU" sz="28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   чтобы он мог сказать: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06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547378"/>
            <a:ext cx="8915400" cy="50947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0700" y="264289"/>
            <a:ext cx="929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Жизнь человека насыщена различными явлениями, предметами, и ничто не оставляет его равнодушным. Все эмоции и чувства, которые он испытывает - виды его субъективного отношения к действительности, переживания им того, что оказывается непосредственно в поле его восприятия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96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52" y="1205669"/>
            <a:ext cx="8509148" cy="54189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6600" y="463203"/>
            <a:ext cx="8572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2. </a:t>
            </a:r>
            <a:r>
              <a:rPr lang="ru-RU" sz="28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р</a:t>
            </a:r>
            <a:r>
              <a:rPr lang="ru-RU" sz="28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азрешать ребёнку испытывать любые эмоции </a:t>
            </a:r>
            <a:endParaRPr lang="ru-RU" sz="2800" b="1" kern="0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1828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31" y="1493055"/>
            <a:ext cx="8726738" cy="50651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0699" y="538947"/>
            <a:ext cx="8935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3. Показать ребёнку, что он может выражать свои эмоции разными способами: </a:t>
            </a:r>
            <a:endParaRPr lang="ru-RU" sz="2800" b="1" kern="0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7746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34" y="1130301"/>
            <a:ext cx="8702166" cy="52704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8034" y="399247"/>
            <a:ext cx="856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4. </a:t>
            </a:r>
            <a:r>
              <a:rPr lang="ru-RU" sz="28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п</a:t>
            </a:r>
            <a:r>
              <a:rPr lang="ru-RU" sz="28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роявлять сочувствие к ребёнку </a:t>
            </a:r>
            <a:endParaRPr lang="ru-RU" sz="2800" b="1" kern="0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1345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5172" y="424190"/>
            <a:ext cx="82830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5. </a:t>
            </a:r>
            <a:r>
              <a:rPr lang="ru-RU" sz="28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а</a:t>
            </a:r>
            <a:r>
              <a:rPr lang="ru-RU" sz="28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также быть хорошим примером для ребёнка: </a:t>
            </a:r>
            <a:endParaRPr lang="ru-RU" sz="2800" b="1" kern="0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15" y="1231201"/>
            <a:ext cx="8317970" cy="510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54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012399"/>
            <a:ext cx="8801100" cy="56390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91127" y="181402"/>
            <a:ext cx="59923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Подумай и скажи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08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368300"/>
            <a:ext cx="8394700" cy="601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82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301624"/>
            <a:ext cx="8293100" cy="621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02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63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-9526"/>
            <a:ext cx="9156700" cy="68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99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0"/>
            <a:ext cx="9131300" cy="68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20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2700" y="431800"/>
            <a:ext cx="5880100" cy="787400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  <a:defRPr/>
            </a:pPr>
            <a:r>
              <a:rPr lang="ru-RU" sz="48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+mn-ea"/>
                <a:cs typeface="+mn-cs"/>
              </a:rPr>
              <a:t> </a:t>
            </a:r>
            <a:r>
              <a:rPr lang="en-US" sz="48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+mn-ea"/>
                <a:cs typeface="+mn-cs"/>
              </a:rPr>
              <a:t> </a:t>
            </a:r>
            <a:r>
              <a:rPr lang="ru-RU" sz="48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+mn-ea"/>
                <a:cs typeface="+mn-cs"/>
              </a:rPr>
              <a:t>Что такое эмоция ?</a:t>
            </a:r>
            <a:r>
              <a:rPr lang="en-US" sz="4800" kern="0" dirty="0">
                <a:solidFill>
                  <a:srgbClr val="92D050"/>
                </a:solidFill>
                <a:ea typeface="+mn-ea"/>
                <a:cs typeface="+mn-cs"/>
              </a:rPr>
              <a:t/>
            </a:r>
            <a:br>
              <a:rPr lang="en-US" sz="4800" kern="0" dirty="0">
                <a:solidFill>
                  <a:srgbClr val="92D050"/>
                </a:solidFill>
                <a:ea typeface="+mn-ea"/>
                <a:cs typeface="+mn-cs"/>
              </a:rPr>
            </a:b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3034" y="1409701"/>
            <a:ext cx="9088966" cy="482216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2240D8"/>
                </a:solidFill>
              </a:rPr>
              <a:t>Эмоция — это психическое состояние, отражающее отношение человека к себе и к происходящему вокруг него</a:t>
            </a:r>
            <a:r>
              <a:rPr lang="ru-RU" sz="2400" dirty="0" smtClean="0">
                <a:solidFill>
                  <a:srgbClr val="2240D8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2240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Эмоции играют важную роль в жизни детей, помогая воспринимать действительность и реагировать на нее. </a:t>
            </a:r>
            <a:endParaRPr lang="ru-RU" sz="2400" i="1" dirty="0" smtClean="0">
              <a:solidFill>
                <a:srgbClr val="2240D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2240D8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399" y="3681082"/>
            <a:ext cx="5943601" cy="139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ru-RU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en-US" i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600" i="1" dirty="0" smtClean="0">
                <a:solidFill>
                  <a:srgbClr val="2240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Эмоции являются источником радости и сострадания, а жизнь без эмоций, как положительных, так и отрицательных, пресна и бесцветна.</a:t>
            </a:r>
            <a:endParaRPr lang="ru-RU" altLang="en-US" sz="2600" i="1" dirty="0" smtClean="0">
              <a:solidFill>
                <a:srgbClr val="2240D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417" y="3443248"/>
            <a:ext cx="3722766" cy="278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45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9093200" cy="681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00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98424"/>
            <a:ext cx="8864600" cy="664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72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67800" cy="680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72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2100" cy="688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33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0" y="0"/>
            <a:ext cx="9093519" cy="682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38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47200" cy="701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0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08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469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848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98000" cy="68641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968" y="169147"/>
            <a:ext cx="5541832" cy="654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55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0" y="571500"/>
            <a:ext cx="6972300" cy="2374900"/>
          </a:xfrm>
          <a:prstGeom prst="rect">
            <a:avLst/>
          </a:prstGeom>
          <a:gradFill rotWithShape="1">
            <a:gsLst>
              <a:gs pos="0">
                <a:srgbClr val="DA1F28">
                  <a:tint val="62000"/>
                  <a:satMod val="180000"/>
                </a:srgbClr>
              </a:gs>
              <a:gs pos="65000">
                <a:srgbClr val="DA1F28">
                  <a:tint val="32000"/>
                  <a:satMod val="250000"/>
                </a:srgbClr>
              </a:gs>
              <a:gs pos="100000">
                <a:srgbClr val="DA1F28">
                  <a:tint val="23000"/>
                  <a:satMod val="300000"/>
                </a:srgbClr>
              </a:gs>
            </a:gsLst>
            <a:lin ang="16200000" scaled="0"/>
          </a:gradFill>
          <a:ln w="9525" cap="flat" cmpd="sng" algn="ctr">
            <a:solidFill>
              <a:srgbClr val="DA1F28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Times New Roman" pitchFamily="18" charset="0"/>
              </a:rPr>
              <a:t> </a:t>
            </a:r>
            <a:r>
              <a:rPr kumimoji="1" lang="ru-RU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последнее время развитию</a:t>
            </a:r>
            <a:r>
              <a:rPr kumimoji="1" lang="ru-RU" sz="2400" b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ru-RU" sz="24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эмоциональной сферы ребенка не всегда уделяется достаточное внимание в отличие от его интеллектуального развития, хотя эмоции воздействуют на все компоненты познания: </a:t>
            </a:r>
            <a:r>
              <a:rPr kumimoji="1" lang="ru-RU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 ощущения, восприятие, воображение, память и мышление</a:t>
            </a:r>
            <a:endParaRPr kumimoji="1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949" y="3136773"/>
            <a:ext cx="5357551" cy="27214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699" y="234915"/>
            <a:ext cx="2363853" cy="2480108"/>
          </a:xfrm>
          <a:prstGeom prst="rect">
            <a:avLst/>
          </a:prstGeom>
        </p:spPr>
      </p:pic>
      <p:pic>
        <p:nvPicPr>
          <p:cNvPr id="11" name="Picture 2" descr="Картинки по запросу смайли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19977" y="3581176"/>
            <a:ext cx="2972023" cy="2972024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427" y="3683001"/>
            <a:ext cx="26924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10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user38\Мои документы\Анна\emotions.gif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90500" y="1288131"/>
            <a:ext cx="6794500" cy="440146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70200" y="237581"/>
            <a:ext cx="482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j-ea"/>
                <a:cs typeface="+mj-cs"/>
              </a:rPr>
              <a:t>Виды эмоций</a:t>
            </a:r>
            <a:endParaRPr kumimoji="0" lang="en-US" sz="4800" b="0" i="0" u="none" strike="noStrike" kern="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21384" y="1937435"/>
            <a:ext cx="5479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 rot="3696507">
            <a:off x="2142461" y="2387148"/>
            <a:ext cx="161667" cy="551158"/>
          </a:xfrm>
          <a:prstGeom prst="downArrow">
            <a:avLst>
              <a:gd name="adj1" fmla="val 50000"/>
              <a:gd name="adj2" fmla="val 1139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88754">
            <a:off x="3679989" y="2478587"/>
            <a:ext cx="524040" cy="3621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08487">
            <a:off x="1985313" y="1717498"/>
            <a:ext cx="524288" cy="3137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942010" y="1654986"/>
            <a:ext cx="584199" cy="34956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23294" y="4260334"/>
            <a:ext cx="2055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MD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Отрицательные</a:t>
            </a:r>
          </a:p>
          <a:p>
            <a:r>
              <a:rPr lang="ru-MD" sz="2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MD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эмоции:</a:t>
            </a:r>
            <a:endParaRPr lang="en-US" sz="2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 rot="18072342">
            <a:off x="3542128" y="4798546"/>
            <a:ext cx="232465" cy="52244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152357">
            <a:off x="1680671" y="4778866"/>
            <a:ext cx="506012" cy="3962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13636">
            <a:off x="1779444" y="4147199"/>
            <a:ext cx="506012" cy="3962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912035">
            <a:off x="4390722" y="4099219"/>
            <a:ext cx="506012" cy="3962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6630" y="1001854"/>
            <a:ext cx="1359253" cy="141263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3820" y="4023203"/>
            <a:ext cx="1424508" cy="14798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9600" y="4825010"/>
            <a:ext cx="1309164" cy="14323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6110" y="1815015"/>
            <a:ext cx="1422881" cy="16111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9640" y="5236831"/>
            <a:ext cx="1267460" cy="140466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4898" y="2881255"/>
            <a:ext cx="1498202" cy="141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55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500" y="1420336"/>
            <a:ext cx="6070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у него всё получается;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дарят подарки;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Исполняются его желания;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Хорошее настроение;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его хвалят; </a:t>
            </a: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сам чего-то добился, первые свои «победы»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626" y="400735"/>
            <a:ext cx="95782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Ребёнок проявляет положительные эмоции: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1" y="1317678"/>
            <a:ext cx="3100452" cy="3252934"/>
          </a:xfrm>
          <a:prstGeom prst="rect">
            <a:avLst/>
          </a:prstGeom>
        </p:spPr>
      </p:pic>
      <p:pic>
        <p:nvPicPr>
          <p:cNvPr id="5" name="Picture 2" descr="Картинки по запросу смайли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38" y="3339585"/>
            <a:ext cx="3086614" cy="3086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8100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8407" y="250862"/>
            <a:ext cx="87607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ru-RU" sz="36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Что у ребёнка вызывает отрицательные </a:t>
            </a:r>
          </a:p>
          <a:p>
            <a:pPr lvl="0" algn="ctr" defTabSz="914400">
              <a:defRPr/>
            </a:pPr>
            <a:r>
              <a:rPr lang="ru-RU" sz="36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эмоции?</a:t>
            </a:r>
            <a:endParaRPr lang="en-US" sz="3600" kern="0" dirty="0">
              <a:solidFill>
                <a:srgbClr val="92D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8407" y="1451191"/>
            <a:ext cx="96139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1.Противоречие 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сильным желанием ребёнка и невозможностью удовлетворить его. </a:t>
            </a:r>
            <a:endParaRPr lang="ru-RU" sz="27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Конфликт, заключающийся в повышенных требованиях к ребенку, неуверенному в собственных силах</a:t>
            </a:r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Противоречивость требований родителей, родителей и педагогов. </a:t>
            </a:r>
            <a:endParaRPr lang="ru-RU" sz="27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Частые негативные эмоциональные состояния взрослых и отсутствие навыков контроля и </a:t>
            </a:r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 регуляции 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их стороны</a:t>
            </a:r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7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5.Использование приказов, обвинений, угроз и оскорблений вместо доверительной беседы и совместного анализа возникшей ситуации.</a:t>
            </a:r>
            <a:endParaRPr lang="en-US" sz="27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11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18909"/>
            <a:ext cx="7283450" cy="61167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70800" y="3317192"/>
            <a:ext cx="22225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радость, </a:t>
            </a:r>
            <a:endParaRPr lang="ru-RU" sz="16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грусть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endParaRPr lang="ru-RU" sz="16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страх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endParaRPr lang="ru-RU" sz="16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доверие,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ожидание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удивление, </a:t>
            </a:r>
            <a:endParaRPr lang="ru-RU" sz="16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злость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endParaRPr lang="ru-RU" sz="16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неудовольствие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sz="1600" dirty="0"/>
          </a:p>
          <a:p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20000" y="339816"/>
            <a:ext cx="22733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Выдающийся американский профессор психологии Роберт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Плутчик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в 1980 году обозначил 8 основных эмоций и связанные с ними более сложные эмоции.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7400" y="5681702"/>
            <a:ext cx="4826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4800" b="1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Колесо  эмоций </a:t>
            </a:r>
            <a:endParaRPr lang="en-US" sz="4800" kern="0" dirty="0">
              <a:solidFill>
                <a:srgbClr val="92D050"/>
              </a:solidFill>
            </a:endParaRPr>
          </a:p>
          <a:p>
            <a:endParaRPr lang="ru-MD" dirty="0"/>
          </a:p>
        </p:txBody>
      </p:sp>
    </p:spTree>
    <p:extLst>
      <p:ext uri="{BB962C8B-B14F-4D97-AF65-F5344CB8AC3E}">
        <p14:creationId xmlns:p14="http://schemas.microsoft.com/office/powerpoint/2010/main" val="595845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30872"/>
            <a:ext cx="8547100" cy="53098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3200" y="107433"/>
            <a:ext cx="9690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ru-RU" sz="4000" b="1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Влияние  цветов на эмоциональное состояние</a:t>
            </a:r>
            <a:endParaRPr lang="en-US" sz="4000" kern="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3740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385</TotalTime>
  <Words>426</Words>
  <Application>Microsoft Office PowerPoint</Application>
  <PresentationFormat>Широкоэкранный</PresentationFormat>
  <Paragraphs>83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Lucida Sans Unicode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  Что такое эмоция 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39</cp:revision>
  <dcterms:created xsi:type="dcterms:W3CDTF">2020-07-20T11:48:36Z</dcterms:created>
  <dcterms:modified xsi:type="dcterms:W3CDTF">2020-07-20T18:13:39Z</dcterms:modified>
</cp:coreProperties>
</file>