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79" r:id="rId4"/>
    <p:sldId id="275" r:id="rId5"/>
    <p:sldId id="276" r:id="rId6"/>
    <p:sldId id="266" r:id="rId7"/>
    <p:sldId id="267" r:id="rId8"/>
    <p:sldId id="260" r:id="rId9"/>
    <p:sldId id="268" r:id="rId10"/>
    <p:sldId id="270" r:id="rId11"/>
    <p:sldId id="269" r:id="rId12"/>
    <p:sldId id="271" r:id="rId13"/>
    <p:sldId id="273" r:id="rId14"/>
    <p:sldId id="274" r:id="rId15"/>
    <p:sldId id="278" r:id="rId16"/>
    <p:sldId id="277" r:id="rId17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291" autoAdjust="0"/>
  </p:normalViewPr>
  <p:slideViewPr>
    <p:cSldViewPr>
      <p:cViewPr varScale="1">
        <p:scale>
          <a:sx n="86" d="100"/>
          <a:sy n="86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DF2AE-7B73-457C-B561-049FB424DD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A8D7A8-7963-45D3-A99A-7472C158BB38}">
      <dgm:prSet custT="1"/>
      <dgm:spPr/>
      <dgm:t>
        <a:bodyPr/>
        <a:lstStyle/>
        <a:p>
          <a:pPr rtl="0"/>
          <a:r>
            <a:rPr lang="ru-MD" sz="1800" b="1" dirty="0">
              <a:solidFill>
                <a:srgbClr val="FFFF00"/>
              </a:solidFill>
            </a:rPr>
            <a:t>Когда дети и сотрудники</a:t>
          </a:r>
        </a:p>
        <a:p>
          <a:r>
            <a:rPr lang="ru-MD" sz="1800" b="1" dirty="0">
              <a:solidFill>
                <a:srgbClr val="FFFF00"/>
              </a:solidFill>
            </a:rPr>
            <a:t> </a:t>
          </a:r>
          <a:r>
            <a:rPr lang="ru-RU" sz="1800" b="1" dirty="0">
              <a:solidFill>
                <a:srgbClr val="FFFF00"/>
              </a:solidFill>
            </a:rPr>
            <a:t>МОГУТ</a:t>
          </a:r>
          <a:endParaRPr lang="ru-MD" sz="1800" b="1" dirty="0">
            <a:solidFill>
              <a:srgbClr val="FFFF00"/>
            </a:solidFill>
          </a:endParaRPr>
        </a:p>
        <a:p>
          <a:r>
            <a:rPr lang="ru-MD" sz="1800" b="1" dirty="0">
              <a:solidFill>
                <a:srgbClr val="FFFF00"/>
              </a:solidFill>
            </a:rPr>
            <a:t>идти в детский сад?</a:t>
          </a:r>
          <a:endParaRPr lang="en-US" sz="1800" dirty="0">
            <a:solidFill>
              <a:srgbClr val="FFFF00"/>
            </a:solidFill>
          </a:endParaRPr>
        </a:p>
      </dgm:t>
    </dgm:pt>
    <dgm:pt modelId="{F4207C89-76A3-471E-A257-AB8FFF89B31E}" type="parTrans" cxnId="{6B3583FF-2425-4BCA-A6B9-7D87AB49A94B}">
      <dgm:prSet/>
      <dgm:spPr/>
      <dgm:t>
        <a:bodyPr/>
        <a:lstStyle/>
        <a:p>
          <a:endParaRPr lang="ru-RU"/>
        </a:p>
      </dgm:t>
    </dgm:pt>
    <dgm:pt modelId="{D7734036-B399-4E04-8323-91DDE006C70E}" type="sibTrans" cxnId="{6B3583FF-2425-4BCA-A6B9-7D87AB49A94B}">
      <dgm:prSet/>
      <dgm:spPr/>
      <dgm:t>
        <a:bodyPr/>
        <a:lstStyle/>
        <a:p>
          <a:endParaRPr lang="ru-RU"/>
        </a:p>
      </dgm:t>
    </dgm:pt>
    <dgm:pt modelId="{D552F6DE-3C47-45B9-8E74-945C2681E54C}">
      <dgm:prSet custT="1"/>
      <dgm:spPr/>
      <dgm:t>
        <a:bodyPr/>
        <a:lstStyle/>
        <a:p>
          <a:pPr rtl="0"/>
          <a:r>
            <a:rPr lang="ru-RU" sz="1400" b="1" dirty="0">
              <a:solidFill>
                <a:srgbClr val="FFFF00"/>
              </a:solidFill>
            </a:rPr>
            <a:t>Когда у них нет симптомов заболевания</a:t>
          </a:r>
          <a:r>
            <a:rPr lang="en-US" sz="900" dirty="0"/>
            <a:t>.</a:t>
          </a:r>
        </a:p>
      </dgm:t>
    </dgm:pt>
    <dgm:pt modelId="{EE8675A9-E484-488B-9DDA-52F0712DBE8F}" type="parTrans" cxnId="{57715DDB-DD54-4BD4-8FC8-A39C6206F968}">
      <dgm:prSet/>
      <dgm:spPr/>
      <dgm:t>
        <a:bodyPr/>
        <a:lstStyle/>
        <a:p>
          <a:endParaRPr lang="ru-RU"/>
        </a:p>
      </dgm:t>
    </dgm:pt>
    <dgm:pt modelId="{B4411D58-C91D-4ED4-B250-41A5BB3CD9CE}" type="sibTrans" cxnId="{57715DDB-DD54-4BD4-8FC8-A39C6206F968}">
      <dgm:prSet/>
      <dgm:spPr/>
      <dgm:t>
        <a:bodyPr/>
        <a:lstStyle/>
        <a:p>
          <a:endParaRPr lang="ru-RU"/>
        </a:p>
      </dgm:t>
    </dgm:pt>
    <dgm:pt modelId="{27F6CA08-309A-41B1-8F99-1AFEC271AD6F}">
      <dgm:prSet custT="1"/>
      <dgm:spPr/>
      <dgm:t>
        <a:bodyPr/>
        <a:lstStyle/>
        <a:p>
          <a:pPr rtl="0"/>
          <a:r>
            <a:rPr lang="ru-RU" sz="1400" b="1" dirty="0">
              <a:solidFill>
                <a:srgbClr val="FFFF00"/>
              </a:solidFill>
            </a:rPr>
            <a:t>Если один из членов семьи показывает симптомы инфекции дыхательных путей, но Covid-19 не был подтвержден.</a:t>
          </a:r>
          <a:endParaRPr lang="en-US" sz="1400" dirty="0"/>
        </a:p>
      </dgm:t>
    </dgm:pt>
    <dgm:pt modelId="{30895818-CBBD-4A07-A9B4-2AD6D055D75C}" type="parTrans" cxnId="{3E0D13F7-D868-405C-8FB1-A6ABBAD1B6C2}">
      <dgm:prSet/>
      <dgm:spPr/>
      <dgm:t>
        <a:bodyPr/>
        <a:lstStyle/>
        <a:p>
          <a:endParaRPr lang="ru-RU"/>
        </a:p>
      </dgm:t>
    </dgm:pt>
    <dgm:pt modelId="{A94F265D-C7A2-4AB9-90B0-5A04FFC65202}" type="sibTrans" cxnId="{3E0D13F7-D868-405C-8FB1-A6ABBAD1B6C2}">
      <dgm:prSet/>
      <dgm:spPr/>
      <dgm:t>
        <a:bodyPr/>
        <a:lstStyle/>
        <a:p>
          <a:endParaRPr lang="ru-RU"/>
        </a:p>
      </dgm:t>
    </dgm:pt>
    <dgm:pt modelId="{C3376676-09FD-4259-9A21-4CCB5214DCBB}">
      <dgm:prSet/>
      <dgm:spPr/>
      <dgm:t>
        <a:bodyPr/>
        <a:lstStyle/>
        <a:p>
          <a:pPr rtl="0"/>
          <a:r>
            <a:rPr lang="ru-RU" b="1" dirty="0">
              <a:solidFill>
                <a:srgbClr val="FFFF00"/>
              </a:solidFill>
            </a:rPr>
            <a:t>Дети и персонал с типичными симптомами аллергии на пыльцу (известные аллергии на пыльцу, насморк с четкими выделениями из носа, насморк / зуд) могут посещать детский сад.</a:t>
          </a:r>
          <a:endParaRPr lang="en-US" b="1" dirty="0">
            <a:solidFill>
              <a:srgbClr val="FFFF00"/>
            </a:solidFill>
          </a:endParaRPr>
        </a:p>
      </dgm:t>
    </dgm:pt>
    <dgm:pt modelId="{0F65C5A3-720A-4561-A24F-8FF8C3111643}" type="parTrans" cxnId="{11748FF9-D32E-434C-A570-A26AEC827CAF}">
      <dgm:prSet/>
      <dgm:spPr/>
      <dgm:t>
        <a:bodyPr/>
        <a:lstStyle/>
        <a:p>
          <a:endParaRPr lang="ru-RU"/>
        </a:p>
      </dgm:t>
    </dgm:pt>
    <dgm:pt modelId="{140ECF6B-C3EC-40B3-B5A3-2283FB2E0003}" type="sibTrans" cxnId="{11748FF9-D32E-434C-A570-A26AEC827CAF}">
      <dgm:prSet/>
      <dgm:spPr/>
      <dgm:t>
        <a:bodyPr/>
        <a:lstStyle/>
        <a:p>
          <a:endParaRPr lang="ru-RU"/>
        </a:p>
      </dgm:t>
    </dgm:pt>
    <dgm:pt modelId="{B7B21166-C723-4662-BDCC-2A9A8929139D}">
      <dgm:prSet/>
      <dgm:spPr/>
      <dgm:t>
        <a:bodyPr/>
        <a:lstStyle/>
        <a:p>
          <a:pPr rtl="0"/>
          <a:r>
            <a:rPr lang="ru-RU" b="1" dirty="0">
              <a:solidFill>
                <a:srgbClr val="FFFF00"/>
              </a:solidFill>
            </a:rPr>
            <a:t>Многие дети часто имеют насморк без других симптомов респираторной инфекции. Эти дети могут прийти в детский сад, если у ребенка нет температуры и он здоров.</a:t>
          </a:r>
          <a:endParaRPr lang="en-US" b="1" dirty="0">
            <a:solidFill>
              <a:srgbClr val="FFFF00"/>
            </a:solidFill>
          </a:endParaRPr>
        </a:p>
      </dgm:t>
    </dgm:pt>
    <dgm:pt modelId="{89766EDD-9EA9-47AF-863A-8E1504DFDDC3}" type="parTrans" cxnId="{B1F70C6F-58C1-4D7F-A207-A4590EB431D7}">
      <dgm:prSet/>
      <dgm:spPr/>
      <dgm:t>
        <a:bodyPr/>
        <a:lstStyle/>
        <a:p>
          <a:endParaRPr lang="ru-RU"/>
        </a:p>
      </dgm:t>
    </dgm:pt>
    <dgm:pt modelId="{4C3C7758-4985-4F99-98A1-73F367947FE2}" type="sibTrans" cxnId="{B1F70C6F-58C1-4D7F-A207-A4590EB431D7}">
      <dgm:prSet/>
      <dgm:spPr/>
      <dgm:t>
        <a:bodyPr/>
        <a:lstStyle/>
        <a:p>
          <a:endParaRPr lang="ru-RU"/>
        </a:p>
      </dgm:t>
    </dgm:pt>
    <dgm:pt modelId="{323D80D6-A88F-4583-BE82-BF3F4D1AF1AA}" type="pres">
      <dgm:prSet presAssocID="{A48DF2AE-7B73-457C-B561-049FB424DD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B4A0E6-F04F-46D8-8605-798ECA54B2AE}" type="pres">
      <dgm:prSet presAssocID="{76A8D7A8-7963-45D3-A99A-7472C158BB38}" presName="hierRoot1" presStyleCnt="0">
        <dgm:presLayoutVars>
          <dgm:hierBranch val="init"/>
        </dgm:presLayoutVars>
      </dgm:prSet>
      <dgm:spPr/>
    </dgm:pt>
    <dgm:pt modelId="{B4108E25-CFD7-4B05-9FC5-6B195B8BD917}" type="pres">
      <dgm:prSet presAssocID="{76A8D7A8-7963-45D3-A99A-7472C158BB38}" presName="rootComposite1" presStyleCnt="0"/>
      <dgm:spPr/>
    </dgm:pt>
    <dgm:pt modelId="{321F2E55-7BB3-4E35-A23A-C404BA7805EA}" type="pres">
      <dgm:prSet presAssocID="{76A8D7A8-7963-45D3-A99A-7472C158BB38}" presName="rootText1" presStyleLbl="node0" presStyleIdx="0" presStyleCnt="1" custScaleX="276305" custScaleY="340565">
        <dgm:presLayoutVars>
          <dgm:chPref val="3"/>
        </dgm:presLayoutVars>
      </dgm:prSet>
      <dgm:spPr/>
    </dgm:pt>
    <dgm:pt modelId="{8D7D0B38-DB28-4C04-89FC-D06819985924}" type="pres">
      <dgm:prSet presAssocID="{76A8D7A8-7963-45D3-A99A-7472C158BB38}" presName="rootConnector1" presStyleLbl="node1" presStyleIdx="0" presStyleCnt="0"/>
      <dgm:spPr/>
    </dgm:pt>
    <dgm:pt modelId="{C46BE030-20A0-45A9-9D06-A79244333743}" type="pres">
      <dgm:prSet presAssocID="{76A8D7A8-7963-45D3-A99A-7472C158BB38}" presName="hierChild2" presStyleCnt="0"/>
      <dgm:spPr/>
    </dgm:pt>
    <dgm:pt modelId="{FC30D546-31F1-4CC1-B147-AE54B165BD6C}" type="pres">
      <dgm:prSet presAssocID="{EE8675A9-E484-488B-9DDA-52F0712DBE8F}" presName="Name37" presStyleLbl="parChTrans1D2" presStyleIdx="0" presStyleCnt="4"/>
      <dgm:spPr/>
    </dgm:pt>
    <dgm:pt modelId="{48F61F24-4093-456A-BFA9-EF437EC5F90A}" type="pres">
      <dgm:prSet presAssocID="{D552F6DE-3C47-45B9-8E74-945C2681E54C}" presName="hierRoot2" presStyleCnt="0">
        <dgm:presLayoutVars>
          <dgm:hierBranch val="init"/>
        </dgm:presLayoutVars>
      </dgm:prSet>
      <dgm:spPr/>
    </dgm:pt>
    <dgm:pt modelId="{0931453D-DF88-4430-8290-A83BE9289CE6}" type="pres">
      <dgm:prSet presAssocID="{D552F6DE-3C47-45B9-8E74-945C2681E54C}" presName="rootComposite" presStyleCnt="0"/>
      <dgm:spPr/>
    </dgm:pt>
    <dgm:pt modelId="{D486CBB6-A8B6-4C2F-A677-568864763C69}" type="pres">
      <dgm:prSet presAssocID="{D552F6DE-3C47-45B9-8E74-945C2681E54C}" presName="rootText" presStyleLbl="node2" presStyleIdx="0" presStyleCnt="4" custScaleY="185309">
        <dgm:presLayoutVars>
          <dgm:chPref val="3"/>
        </dgm:presLayoutVars>
      </dgm:prSet>
      <dgm:spPr/>
    </dgm:pt>
    <dgm:pt modelId="{E540E92C-BFE7-48F5-8E66-2D1AB2902C62}" type="pres">
      <dgm:prSet presAssocID="{D552F6DE-3C47-45B9-8E74-945C2681E54C}" presName="rootConnector" presStyleLbl="node2" presStyleIdx="0" presStyleCnt="4"/>
      <dgm:spPr/>
    </dgm:pt>
    <dgm:pt modelId="{4BABD395-0E30-402C-9A8F-72A6BA6381BA}" type="pres">
      <dgm:prSet presAssocID="{D552F6DE-3C47-45B9-8E74-945C2681E54C}" presName="hierChild4" presStyleCnt="0"/>
      <dgm:spPr/>
    </dgm:pt>
    <dgm:pt modelId="{40321039-F74C-45A4-B08F-0EDE29426588}" type="pres">
      <dgm:prSet presAssocID="{D552F6DE-3C47-45B9-8E74-945C2681E54C}" presName="hierChild5" presStyleCnt="0"/>
      <dgm:spPr/>
    </dgm:pt>
    <dgm:pt modelId="{7A3A13A3-B7F4-487B-92E6-7847356E4598}" type="pres">
      <dgm:prSet presAssocID="{30895818-CBBD-4A07-A9B4-2AD6D055D75C}" presName="Name37" presStyleLbl="parChTrans1D2" presStyleIdx="1" presStyleCnt="4"/>
      <dgm:spPr/>
    </dgm:pt>
    <dgm:pt modelId="{65D992DB-BD93-4717-8790-B524F0B32904}" type="pres">
      <dgm:prSet presAssocID="{27F6CA08-309A-41B1-8F99-1AFEC271AD6F}" presName="hierRoot2" presStyleCnt="0">
        <dgm:presLayoutVars>
          <dgm:hierBranch val="init"/>
        </dgm:presLayoutVars>
      </dgm:prSet>
      <dgm:spPr/>
    </dgm:pt>
    <dgm:pt modelId="{90AF65DE-17FB-4623-BC42-772AC83EF387}" type="pres">
      <dgm:prSet presAssocID="{27F6CA08-309A-41B1-8F99-1AFEC271AD6F}" presName="rootComposite" presStyleCnt="0"/>
      <dgm:spPr/>
    </dgm:pt>
    <dgm:pt modelId="{882AD70E-C24F-4C61-8DD8-98E24F10B6D8}" type="pres">
      <dgm:prSet presAssocID="{27F6CA08-309A-41B1-8F99-1AFEC271AD6F}" presName="rootText" presStyleLbl="node2" presStyleIdx="1" presStyleCnt="4" custScaleY="240091">
        <dgm:presLayoutVars>
          <dgm:chPref val="3"/>
        </dgm:presLayoutVars>
      </dgm:prSet>
      <dgm:spPr/>
    </dgm:pt>
    <dgm:pt modelId="{4AC15125-83B9-41B9-96AB-8D7C1AA33C04}" type="pres">
      <dgm:prSet presAssocID="{27F6CA08-309A-41B1-8F99-1AFEC271AD6F}" presName="rootConnector" presStyleLbl="node2" presStyleIdx="1" presStyleCnt="4"/>
      <dgm:spPr/>
    </dgm:pt>
    <dgm:pt modelId="{47DA04F6-906D-4779-927C-EC6C9A5BE8B3}" type="pres">
      <dgm:prSet presAssocID="{27F6CA08-309A-41B1-8F99-1AFEC271AD6F}" presName="hierChild4" presStyleCnt="0"/>
      <dgm:spPr/>
    </dgm:pt>
    <dgm:pt modelId="{98F58BC1-500F-4E97-86D0-A60B7E963967}" type="pres">
      <dgm:prSet presAssocID="{27F6CA08-309A-41B1-8F99-1AFEC271AD6F}" presName="hierChild5" presStyleCnt="0"/>
      <dgm:spPr/>
    </dgm:pt>
    <dgm:pt modelId="{A6CE2B60-2AFF-40EA-9D22-2234ECF23599}" type="pres">
      <dgm:prSet presAssocID="{0F65C5A3-720A-4561-A24F-8FF8C3111643}" presName="Name37" presStyleLbl="parChTrans1D2" presStyleIdx="2" presStyleCnt="4"/>
      <dgm:spPr/>
    </dgm:pt>
    <dgm:pt modelId="{BA5E6286-9606-4CA3-882E-6C8D92076302}" type="pres">
      <dgm:prSet presAssocID="{C3376676-09FD-4259-9A21-4CCB5214DCBB}" presName="hierRoot2" presStyleCnt="0">
        <dgm:presLayoutVars>
          <dgm:hierBranch val="init"/>
        </dgm:presLayoutVars>
      </dgm:prSet>
      <dgm:spPr/>
    </dgm:pt>
    <dgm:pt modelId="{B8400338-6366-427D-9972-893A0A94FB7D}" type="pres">
      <dgm:prSet presAssocID="{C3376676-09FD-4259-9A21-4CCB5214DCBB}" presName="rootComposite" presStyleCnt="0"/>
      <dgm:spPr/>
    </dgm:pt>
    <dgm:pt modelId="{79EE2194-AB37-40A9-9585-856B3A894C49}" type="pres">
      <dgm:prSet presAssocID="{C3376676-09FD-4259-9A21-4CCB5214DCBB}" presName="rootText" presStyleLbl="node2" presStyleIdx="2" presStyleCnt="4" custScaleY="344530">
        <dgm:presLayoutVars>
          <dgm:chPref val="3"/>
        </dgm:presLayoutVars>
      </dgm:prSet>
      <dgm:spPr/>
    </dgm:pt>
    <dgm:pt modelId="{7B8208A2-7E9C-4F64-82B8-A783617D0EAE}" type="pres">
      <dgm:prSet presAssocID="{C3376676-09FD-4259-9A21-4CCB5214DCBB}" presName="rootConnector" presStyleLbl="node2" presStyleIdx="2" presStyleCnt="4"/>
      <dgm:spPr/>
    </dgm:pt>
    <dgm:pt modelId="{9F29C2FC-44FE-4561-91ED-5F349D2897A0}" type="pres">
      <dgm:prSet presAssocID="{C3376676-09FD-4259-9A21-4CCB5214DCBB}" presName="hierChild4" presStyleCnt="0"/>
      <dgm:spPr/>
    </dgm:pt>
    <dgm:pt modelId="{96A410BB-4C2C-4C9A-A0EF-1F9A19044EDF}" type="pres">
      <dgm:prSet presAssocID="{C3376676-09FD-4259-9A21-4CCB5214DCBB}" presName="hierChild5" presStyleCnt="0"/>
      <dgm:spPr/>
    </dgm:pt>
    <dgm:pt modelId="{76F66434-4562-4AA7-AB5C-15A441744D6F}" type="pres">
      <dgm:prSet presAssocID="{89766EDD-9EA9-47AF-863A-8E1504DFDDC3}" presName="Name37" presStyleLbl="parChTrans1D2" presStyleIdx="3" presStyleCnt="4"/>
      <dgm:spPr/>
    </dgm:pt>
    <dgm:pt modelId="{9BC98B06-377A-4D6D-801F-7199A04D10C9}" type="pres">
      <dgm:prSet presAssocID="{B7B21166-C723-4662-BDCC-2A9A8929139D}" presName="hierRoot2" presStyleCnt="0">
        <dgm:presLayoutVars>
          <dgm:hierBranch val="init"/>
        </dgm:presLayoutVars>
      </dgm:prSet>
      <dgm:spPr/>
    </dgm:pt>
    <dgm:pt modelId="{3D1F737D-0C9E-44BB-BA1F-D576ADD577F7}" type="pres">
      <dgm:prSet presAssocID="{B7B21166-C723-4662-BDCC-2A9A8929139D}" presName="rootComposite" presStyleCnt="0"/>
      <dgm:spPr/>
    </dgm:pt>
    <dgm:pt modelId="{B8749E10-CA0E-4169-BD79-B3254C8158C6}" type="pres">
      <dgm:prSet presAssocID="{B7B21166-C723-4662-BDCC-2A9A8929139D}" presName="rootText" presStyleLbl="node2" presStyleIdx="3" presStyleCnt="4" custScaleY="344668">
        <dgm:presLayoutVars>
          <dgm:chPref val="3"/>
        </dgm:presLayoutVars>
      </dgm:prSet>
      <dgm:spPr/>
    </dgm:pt>
    <dgm:pt modelId="{94F4B5AD-5F0D-4C8B-ABDC-8BB2FFC8E88B}" type="pres">
      <dgm:prSet presAssocID="{B7B21166-C723-4662-BDCC-2A9A8929139D}" presName="rootConnector" presStyleLbl="node2" presStyleIdx="3" presStyleCnt="4"/>
      <dgm:spPr/>
    </dgm:pt>
    <dgm:pt modelId="{73D6259C-D63A-4B4C-85B2-C46D5BFF12CF}" type="pres">
      <dgm:prSet presAssocID="{B7B21166-C723-4662-BDCC-2A9A8929139D}" presName="hierChild4" presStyleCnt="0"/>
      <dgm:spPr/>
    </dgm:pt>
    <dgm:pt modelId="{2EE3B5D2-7522-4CD9-AD5F-7206728D150C}" type="pres">
      <dgm:prSet presAssocID="{B7B21166-C723-4662-BDCC-2A9A8929139D}" presName="hierChild5" presStyleCnt="0"/>
      <dgm:spPr/>
    </dgm:pt>
    <dgm:pt modelId="{1A653FFA-79F3-4183-B84D-43453A8C3C24}" type="pres">
      <dgm:prSet presAssocID="{76A8D7A8-7963-45D3-A99A-7472C158BB38}" presName="hierChild3" presStyleCnt="0"/>
      <dgm:spPr/>
    </dgm:pt>
  </dgm:ptLst>
  <dgm:cxnLst>
    <dgm:cxn modelId="{C11BA30C-0138-4F36-B663-8CF5F32B910F}" type="presOf" srcId="{D552F6DE-3C47-45B9-8E74-945C2681E54C}" destId="{D486CBB6-A8B6-4C2F-A677-568864763C69}" srcOrd="0" destOrd="0" presId="urn:microsoft.com/office/officeart/2005/8/layout/orgChart1"/>
    <dgm:cxn modelId="{21F67427-D3C5-4917-AD4A-3BA38D47AA2C}" type="presOf" srcId="{B7B21166-C723-4662-BDCC-2A9A8929139D}" destId="{94F4B5AD-5F0D-4C8B-ABDC-8BB2FFC8E88B}" srcOrd="1" destOrd="0" presId="urn:microsoft.com/office/officeart/2005/8/layout/orgChart1"/>
    <dgm:cxn modelId="{BFD4E23E-D685-483F-AA21-68E2DF0B96DF}" type="presOf" srcId="{76A8D7A8-7963-45D3-A99A-7472C158BB38}" destId="{8D7D0B38-DB28-4C04-89FC-D06819985924}" srcOrd="1" destOrd="0" presId="urn:microsoft.com/office/officeart/2005/8/layout/orgChart1"/>
    <dgm:cxn modelId="{6CDFD75B-775B-4AA2-8380-4C5286A1CAF7}" type="presOf" srcId="{89766EDD-9EA9-47AF-863A-8E1504DFDDC3}" destId="{76F66434-4562-4AA7-AB5C-15A441744D6F}" srcOrd="0" destOrd="0" presId="urn:microsoft.com/office/officeart/2005/8/layout/orgChart1"/>
    <dgm:cxn modelId="{FB292144-3CD2-4A46-A8EA-94E04E4974CD}" type="presOf" srcId="{C3376676-09FD-4259-9A21-4CCB5214DCBB}" destId="{7B8208A2-7E9C-4F64-82B8-A783617D0EAE}" srcOrd="1" destOrd="0" presId="urn:microsoft.com/office/officeart/2005/8/layout/orgChart1"/>
    <dgm:cxn modelId="{B7A3444B-7132-4DF2-8A3A-B59409277282}" type="presOf" srcId="{D552F6DE-3C47-45B9-8E74-945C2681E54C}" destId="{E540E92C-BFE7-48F5-8E66-2D1AB2902C62}" srcOrd="1" destOrd="0" presId="urn:microsoft.com/office/officeart/2005/8/layout/orgChart1"/>
    <dgm:cxn modelId="{B1F70C6F-58C1-4D7F-A207-A4590EB431D7}" srcId="{76A8D7A8-7963-45D3-A99A-7472C158BB38}" destId="{B7B21166-C723-4662-BDCC-2A9A8929139D}" srcOrd="3" destOrd="0" parTransId="{89766EDD-9EA9-47AF-863A-8E1504DFDDC3}" sibTransId="{4C3C7758-4985-4F99-98A1-73F367947FE2}"/>
    <dgm:cxn modelId="{6A3AB089-7A5B-4100-AF2C-B1282A62ADB7}" type="presOf" srcId="{27F6CA08-309A-41B1-8F99-1AFEC271AD6F}" destId="{4AC15125-83B9-41B9-96AB-8D7C1AA33C04}" srcOrd="1" destOrd="0" presId="urn:microsoft.com/office/officeart/2005/8/layout/orgChart1"/>
    <dgm:cxn modelId="{582AE197-9646-44B4-91FF-E740B238EF78}" type="presOf" srcId="{30895818-CBBD-4A07-A9B4-2AD6D055D75C}" destId="{7A3A13A3-B7F4-487B-92E6-7847356E4598}" srcOrd="0" destOrd="0" presId="urn:microsoft.com/office/officeart/2005/8/layout/orgChart1"/>
    <dgm:cxn modelId="{2D4B03A5-760F-4E41-962C-2FAD208DE91D}" type="presOf" srcId="{A48DF2AE-7B73-457C-B561-049FB424DD21}" destId="{323D80D6-A88F-4583-BE82-BF3F4D1AF1AA}" srcOrd="0" destOrd="0" presId="urn:microsoft.com/office/officeart/2005/8/layout/orgChart1"/>
    <dgm:cxn modelId="{DB27B3B9-6CD9-4611-BFB0-C8852DBB61C6}" type="presOf" srcId="{76A8D7A8-7963-45D3-A99A-7472C158BB38}" destId="{321F2E55-7BB3-4E35-A23A-C404BA7805EA}" srcOrd="0" destOrd="0" presId="urn:microsoft.com/office/officeart/2005/8/layout/orgChart1"/>
    <dgm:cxn modelId="{5C0643C1-A3B4-41C0-A647-B7A8254120C1}" type="presOf" srcId="{0F65C5A3-720A-4561-A24F-8FF8C3111643}" destId="{A6CE2B60-2AFF-40EA-9D22-2234ECF23599}" srcOrd="0" destOrd="0" presId="urn:microsoft.com/office/officeart/2005/8/layout/orgChart1"/>
    <dgm:cxn modelId="{6D99B0CF-D3A2-4F05-B33D-F527B82231D6}" type="presOf" srcId="{B7B21166-C723-4662-BDCC-2A9A8929139D}" destId="{B8749E10-CA0E-4169-BD79-B3254C8158C6}" srcOrd="0" destOrd="0" presId="urn:microsoft.com/office/officeart/2005/8/layout/orgChart1"/>
    <dgm:cxn modelId="{C1DB06D0-8ED6-4C76-B4A6-B0295A95F27D}" type="presOf" srcId="{27F6CA08-309A-41B1-8F99-1AFEC271AD6F}" destId="{882AD70E-C24F-4C61-8DD8-98E24F10B6D8}" srcOrd="0" destOrd="0" presId="urn:microsoft.com/office/officeart/2005/8/layout/orgChart1"/>
    <dgm:cxn modelId="{57715DDB-DD54-4BD4-8FC8-A39C6206F968}" srcId="{76A8D7A8-7963-45D3-A99A-7472C158BB38}" destId="{D552F6DE-3C47-45B9-8E74-945C2681E54C}" srcOrd="0" destOrd="0" parTransId="{EE8675A9-E484-488B-9DDA-52F0712DBE8F}" sibTransId="{B4411D58-C91D-4ED4-B250-41A5BB3CD9CE}"/>
    <dgm:cxn modelId="{79CF7BE6-D2AF-4D5B-A1DD-E327AC4DDE15}" type="presOf" srcId="{EE8675A9-E484-488B-9DDA-52F0712DBE8F}" destId="{FC30D546-31F1-4CC1-B147-AE54B165BD6C}" srcOrd="0" destOrd="0" presId="urn:microsoft.com/office/officeart/2005/8/layout/orgChart1"/>
    <dgm:cxn modelId="{3146D6F6-DA49-4D62-BFD8-7F062BDCFC99}" type="presOf" srcId="{C3376676-09FD-4259-9A21-4CCB5214DCBB}" destId="{79EE2194-AB37-40A9-9585-856B3A894C49}" srcOrd="0" destOrd="0" presId="urn:microsoft.com/office/officeart/2005/8/layout/orgChart1"/>
    <dgm:cxn modelId="{3E0D13F7-D868-405C-8FB1-A6ABBAD1B6C2}" srcId="{76A8D7A8-7963-45D3-A99A-7472C158BB38}" destId="{27F6CA08-309A-41B1-8F99-1AFEC271AD6F}" srcOrd="1" destOrd="0" parTransId="{30895818-CBBD-4A07-A9B4-2AD6D055D75C}" sibTransId="{A94F265D-C7A2-4AB9-90B0-5A04FFC65202}"/>
    <dgm:cxn modelId="{11748FF9-D32E-434C-A570-A26AEC827CAF}" srcId="{76A8D7A8-7963-45D3-A99A-7472C158BB38}" destId="{C3376676-09FD-4259-9A21-4CCB5214DCBB}" srcOrd="2" destOrd="0" parTransId="{0F65C5A3-720A-4561-A24F-8FF8C3111643}" sibTransId="{140ECF6B-C3EC-40B3-B5A3-2283FB2E0003}"/>
    <dgm:cxn modelId="{6B3583FF-2425-4BCA-A6B9-7D87AB49A94B}" srcId="{A48DF2AE-7B73-457C-B561-049FB424DD21}" destId="{76A8D7A8-7963-45D3-A99A-7472C158BB38}" srcOrd="0" destOrd="0" parTransId="{F4207C89-76A3-471E-A257-AB8FFF89B31E}" sibTransId="{D7734036-B399-4E04-8323-91DDE006C70E}"/>
    <dgm:cxn modelId="{66C26037-53DE-4E1A-98EC-B39014C59C8E}" type="presParOf" srcId="{323D80D6-A88F-4583-BE82-BF3F4D1AF1AA}" destId="{C7B4A0E6-F04F-46D8-8605-798ECA54B2AE}" srcOrd="0" destOrd="0" presId="urn:microsoft.com/office/officeart/2005/8/layout/orgChart1"/>
    <dgm:cxn modelId="{C5124BA8-4F59-4FCC-995C-B521FCB7FFD0}" type="presParOf" srcId="{C7B4A0E6-F04F-46D8-8605-798ECA54B2AE}" destId="{B4108E25-CFD7-4B05-9FC5-6B195B8BD917}" srcOrd="0" destOrd="0" presId="urn:microsoft.com/office/officeart/2005/8/layout/orgChart1"/>
    <dgm:cxn modelId="{C1F26B2B-8516-4DCB-B016-F39C668F1D99}" type="presParOf" srcId="{B4108E25-CFD7-4B05-9FC5-6B195B8BD917}" destId="{321F2E55-7BB3-4E35-A23A-C404BA7805EA}" srcOrd="0" destOrd="0" presId="urn:microsoft.com/office/officeart/2005/8/layout/orgChart1"/>
    <dgm:cxn modelId="{F4908DD1-D447-441A-B5E6-20A031A2B67E}" type="presParOf" srcId="{B4108E25-CFD7-4B05-9FC5-6B195B8BD917}" destId="{8D7D0B38-DB28-4C04-89FC-D06819985924}" srcOrd="1" destOrd="0" presId="urn:microsoft.com/office/officeart/2005/8/layout/orgChart1"/>
    <dgm:cxn modelId="{55FC9551-1595-4E7E-9AFD-A0BF22B263BC}" type="presParOf" srcId="{C7B4A0E6-F04F-46D8-8605-798ECA54B2AE}" destId="{C46BE030-20A0-45A9-9D06-A79244333743}" srcOrd="1" destOrd="0" presId="urn:microsoft.com/office/officeart/2005/8/layout/orgChart1"/>
    <dgm:cxn modelId="{2BD9B963-AD0C-4DEA-B715-B892629D292F}" type="presParOf" srcId="{C46BE030-20A0-45A9-9D06-A79244333743}" destId="{FC30D546-31F1-4CC1-B147-AE54B165BD6C}" srcOrd="0" destOrd="0" presId="urn:microsoft.com/office/officeart/2005/8/layout/orgChart1"/>
    <dgm:cxn modelId="{1BC45569-CFEA-4DE0-BD86-90E114B2F76A}" type="presParOf" srcId="{C46BE030-20A0-45A9-9D06-A79244333743}" destId="{48F61F24-4093-456A-BFA9-EF437EC5F90A}" srcOrd="1" destOrd="0" presId="urn:microsoft.com/office/officeart/2005/8/layout/orgChart1"/>
    <dgm:cxn modelId="{A11969F5-AFE8-49FC-999E-9558C84EA84C}" type="presParOf" srcId="{48F61F24-4093-456A-BFA9-EF437EC5F90A}" destId="{0931453D-DF88-4430-8290-A83BE9289CE6}" srcOrd="0" destOrd="0" presId="urn:microsoft.com/office/officeart/2005/8/layout/orgChart1"/>
    <dgm:cxn modelId="{CA7CCCF7-0E5A-4C4C-A621-A6B8A49130DC}" type="presParOf" srcId="{0931453D-DF88-4430-8290-A83BE9289CE6}" destId="{D486CBB6-A8B6-4C2F-A677-568864763C69}" srcOrd="0" destOrd="0" presId="urn:microsoft.com/office/officeart/2005/8/layout/orgChart1"/>
    <dgm:cxn modelId="{2DA3BE12-D685-43F9-BCB0-A951A5FC25AA}" type="presParOf" srcId="{0931453D-DF88-4430-8290-A83BE9289CE6}" destId="{E540E92C-BFE7-48F5-8E66-2D1AB2902C62}" srcOrd="1" destOrd="0" presId="urn:microsoft.com/office/officeart/2005/8/layout/orgChart1"/>
    <dgm:cxn modelId="{878FEBD3-9B19-4BD4-8251-65076E58566C}" type="presParOf" srcId="{48F61F24-4093-456A-BFA9-EF437EC5F90A}" destId="{4BABD395-0E30-402C-9A8F-72A6BA6381BA}" srcOrd="1" destOrd="0" presId="urn:microsoft.com/office/officeart/2005/8/layout/orgChart1"/>
    <dgm:cxn modelId="{3C256340-63F8-4465-A484-B08A843913DD}" type="presParOf" srcId="{48F61F24-4093-456A-BFA9-EF437EC5F90A}" destId="{40321039-F74C-45A4-B08F-0EDE29426588}" srcOrd="2" destOrd="0" presId="urn:microsoft.com/office/officeart/2005/8/layout/orgChart1"/>
    <dgm:cxn modelId="{9FF0A45E-54AD-4752-91A8-9A50B4428E21}" type="presParOf" srcId="{C46BE030-20A0-45A9-9D06-A79244333743}" destId="{7A3A13A3-B7F4-487B-92E6-7847356E4598}" srcOrd="2" destOrd="0" presId="urn:microsoft.com/office/officeart/2005/8/layout/orgChart1"/>
    <dgm:cxn modelId="{F81E3DB0-E77F-4BC2-BE6C-D70CA025BF40}" type="presParOf" srcId="{C46BE030-20A0-45A9-9D06-A79244333743}" destId="{65D992DB-BD93-4717-8790-B524F0B32904}" srcOrd="3" destOrd="0" presId="urn:microsoft.com/office/officeart/2005/8/layout/orgChart1"/>
    <dgm:cxn modelId="{774AB415-F18E-4092-9576-253F26047BB4}" type="presParOf" srcId="{65D992DB-BD93-4717-8790-B524F0B32904}" destId="{90AF65DE-17FB-4623-BC42-772AC83EF387}" srcOrd="0" destOrd="0" presId="urn:microsoft.com/office/officeart/2005/8/layout/orgChart1"/>
    <dgm:cxn modelId="{A6416E2A-A161-44BC-8544-53315DDA9527}" type="presParOf" srcId="{90AF65DE-17FB-4623-BC42-772AC83EF387}" destId="{882AD70E-C24F-4C61-8DD8-98E24F10B6D8}" srcOrd="0" destOrd="0" presId="urn:microsoft.com/office/officeart/2005/8/layout/orgChart1"/>
    <dgm:cxn modelId="{AD411B97-ADE8-434B-9F91-633142B750E4}" type="presParOf" srcId="{90AF65DE-17FB-4623-BC42-772AC83EF387}" destId="{4AC15125-83B9-41B9-96AB-8D7C1AA33C04}" srcOrd="1" destOrd="0" presId="urn:microsoft.com/office/officeart/2005/8/layout/orgChart1"/>
    <dgm:cxn modelId="{6E988419-7F1A-42CB-A4B3-0CECF5BDBE49}" type="presParOf" srcId="{65D992DB-BD93-4717-8790-B524F0B32904}" destId="{47DA04F6-906D-4779-927C-EC6C9A5BE8B3}" srcOrd="1" destOrd="0" presId="urn:microsoft.com/office/officeart/2005/8/layout/orgChart1"/>
    <dgm:cxn modelId="{CFD44BFF-7074-4FDA-A66B-BEA9111FA72C}" type="presParOf" srcId="{65D992DB-BD93-4717-8790-B524F0B32904}" destId="{98F58BC1-500F-4E97-86D0-A60B7E963967}" srcOrd="2" destOrd="0" presId="urn:microsoft.com/office/officeart/2005/8/layout/orgChart1"/>
    <dgm:cxn modelId="{5E4D3FC6-AA33-456B-A4B6-16435A98E6C0}" type="presParOf" srcId="{C46BE030-20A0-45A9-9D06-A79244333743}" destId="{A6CE2B60-2AFF-40EA-9D22-2234ECF23599}" srcOrd="4" destOrd="0" presId="urn:microsoft.com/office/officeart/2005/8/layout/orgChart1"/>
    <dgm:cxn modelId="{2FB548B7-7B7F-478D-991D-8B34586172D8}" type="presParOf" srcId="{C46BE030-20A0-45A9-9D06-A79244333743}" destId="{BA5E6286-9606-4CA3-882E-6C8D92076302}" srcOrd="5" destOrd="0" presId="urn:microsoft.com/office/officeart/2005/8/layout/orgChart1"/>
    <dgm:cxn modelId="{EC810CB5-6657-4795-8F04-343AE3C0FF89}" type="presParOf" srcId="{BA5E6286-9606-4CA3-882E-6C8D92076302}" destId="{B8400338-6366-427D-9972-893A0A94FB7D}" srcOrd="0" destOrd="0" presId="urn:microsoft.com/office/officeart/2005/8/layout/orgChart1"/>
    <dgm:cxn modelId="{8DA52889-8ABC-41E5-AFE6-A2587CC6D5D2}" type="presParOf" srcId="{B8400338-6366-427D-9972-893A0A94FB7D}" destId="{79EE2194-AB37-40A9-9585-856B3A894C49}" srcOrd="0" destOrd="0" presId="urn:microsoft.com/office/officeart/2005/8/layout/orgChart1"/>
    <dgm:cxn modelId="{E8EDA7C7-C506-49F5-ADDE-C86CCBA0B23B}" type="presParOf" srcId="{B8400338-6366-427D-9972-893A0A94FB7D}" destId="{7B8208A2-7E9C-4F64-82B8-A783617D0EAE}" srcOrd="1" destOrd="0" presId="urn:microsoft.com/office/officeart/2005/8/layout/orgChart1"/>
    <dgm:cxn modelId="{A4AD569F-0A2C-499F-9AE2-29B679D035E2}" type="presParOf" srcId="{BA5E6286-9606-4CA3-882E-6C8D92076302}" destId="{9F29C2FC-44FE-4561-91ED-5F349D2897A0}" srcOrd="1" destOrd="0" presId="urn:microsoft.com/office/officeart/2005/8/layout/orgChart1"/>
    <dgm:cxn modelId="{7FC83127-0559-412A-9BC2-5B75795195D2}" type="presParOf" srcId="{BA5E6286-9606-4CA3-882E-6C8D92076302}" destId="{96A410BB-4C2C-4C9A-A0EF-1F9A19044EDF}" srcOrd="2" destOrd="0" presId="urn:microsoft.com/office/officeart/2005/8/layout/orgChart1"/>
    <dgm:cxn modelId="{0E8CF67A-6C1B-46F8-B68E-CB754F0B88A4}" type="presParOf" srcId="{C46BE030-20A0-45A9-9D06-A79244333743}" destId="{76F66434-4562-4AA7-AB5C-15A441744D6F}" srcOrd="6" destOrd="0" presId="urn:microsoft.com/office/officeart/2005/8/layout/orgChart1"/>
    <dgm:cxn modelId="{D6B53766-8C27-4CA7-BCB5-11E8AEA7186A}" type="presParOf" srcId="{C46BE030-20A0-45A9-9D06-A79244333743}" destId="{9BC98B06-377A-4D6D-801F-7199A04D10C9}" srcOrd="7" destOrd="0" presId="urn:microsoft.com/office/officeart/2005/8/layout/orgChart1"/>
    <dgm:cxn modelId="{8D846B65-E5AF-4E63-A32F-F1877587ECFB}" type="presParOf" srcId="{9BC98B06-377A-4D6D-801F-7199A04D10C9}" destId="{3D1F737D-0C9E-44BB-BA1F-D576ADD577F7}" srcOrd="0" destOrd="0" presId="urn:microsoft.com/office/officeart/2005/8/layout/orgChart1"/>
    <dgm:cxn modelId="{12CDB1DB-44FC-4AF9-A022-0885FF3FC9B5}" type="presParOf" srcId="{3D1F737D-0C9E-44BB-BA1F-D576ADD577F7}" destId="{B8749E10-CA0E-4169-BD79-B3254C8158C6}" srcOrd="0" destOrd="0" presId="urn:microsoft.com/office/officeart/2005/8/layout/orgChart1"/>
    <dgm:cxn modelId="{24735766-519B-4783-A131-BD96BBEED6E4}" type="presParOf" srcId="{3D1F737D-0C9E-44BB-BA1F-D576ADD577F7}" destId="{94F4B5AD-5F0D-4C8B-ABDC-8BB2FFC8E88B}" srcOrd="1" destOrd="0" presId="urn:microsoft.com/office/officeart/2005/8/layout/orgChart1"/>
    <dgm:cxn modelId="{E0523AC9-1176-481D-B33A-6109CB86C388}" type="presParOf" srcId="{9BC98B06-377A-4D6D-801F-7199A04D10C9}" destId="{73D6259C-D63A-4B4C-85B2-C46D5BFF12CF}" srcOrd="1" destOrd="0" presId="urn:microsoft.com/office/officeart/2005/8/layout/orgChart1"/>
    <dgm:cxn modelId="{3AAFB5CD-0CB8-404E-A184-DF6526C87792}" type="presParOf" srcId="{9BC98B06-377A-4D6D-801F-7199A04D10C9}" destId="{2EE3B5D2-7522-4CD9-AD5F-7206728D150C}" srcOrd="2" destOrd="0" presId="urn:microsoft.com/office/officeart/2005/8/layout/orgChart1"/>
    <dgm:cxn modelId="{7169E11B-C48A-4C8D-ACE9-A61EE4601800}" type="presParOf" srcId="{C7B4A0E6-F04F-46D8-8605-798ECA54B2AE}" destId="{1A653FFA-79F3-4183-B84D-43453A8C3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ECD6B-7DA4-4B66-88B0-A147660D1A5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9EA04D-D346-44F6-AD61-9C4BC5CD9BE8}">
      <dgm:prSet custT="1"/>
      <dgm:spPr/>
      <dgm:t>
        <a:bodyPr/>
        <a:lstStyle/>
        <a:p>
          <a:pPr rtl="0"/>
          <a:r>
            <a:rPr lang="ru-RU" sz="3200" b="1" dirty="0">
              <a:solidFill>
                <a:srgbClr val="FFFF00"/>
              </a:solidFill>
            </a:rPr>
            <a:t>Когда дети и персонал НЕ должны ходить в детский сад?</a:t>
          </a:r>
          <a:endParaRPr lang="en-US" sz="3200" dirty="0">
            <a:solidFill>
              <a:srgbClr val="FFFF00"/>
            </a:solidFill>
          </a:endParaRPr>
        </a:p>
      </dgm:t>
    </dgm:pt>
    <dgm:pt modelId="{7DE05CA2-1659-4D90-BBA0-EFD6A105A9AF}" type="parTrans" cxnId="{B44D8829-A6DC-42AD-A2C5-66DB11B25BA3}">
      <dgm:prSet/>
      <dgm:spPr/>
      <dgm:t>
        <a:bodyPr/>
        <a:lstStyle/>
        <a:p>
          <a:endParaRPr lang="ru-RU"/>
        </a:p>
      </dgm:t>
    </dgm:pt>
    <dgm:pt modelId="{B5A5C6FE-06CA-4C24-8812-747E170E9B80}" type="sibTrans" cxnId="{B44D8829-A6DC-42AD-A2C5-66DB11B25BA3}">
      <dgm:prSet/>
      <dgm:spPr/>
      <dgm:t>
        <a:bodyPr/>
        <a:lstStyle/>
        <a:p>
          <a:endParaRPr lang="ru-RU"/>
        </a:p>
      </dgm:t>
    </dgm:pt>
    <dgm:pt modelId="{54BD0DE6-D8B1-4DDF-8545-0131F580DDE8}">
      <dgm:prSet custT="1"/>
      <dgm:spPr/>
      <dgm:t>
        <a:bodyPr/>
        <a:lstStyle/>
        <a:p>
          <a:pPr rtl="0"/>
          <a:r>
            <a:rPr lang="ru-RU" sz="1800" dirty="0">
              <a:solidFill>
                <a:srgbClr val="7030A0"/>
              </a:solidFill>
            </a:rPr>
            <a:t>Дети и персонал с респираторными симптомами и ощущением болезни не должны ходить в детский сад.</a:t>
          </a:r>
          <a:endParaRPr lang="en-US" sz="1800" dirty="0">
            <a:solidFill>
              <a:srgbClr val="7030A0"/>
            </a:solidFill>
          </a:endParaRPr>
        </a:p>
      </dgm:t>
    </dgm:pt>
    <dgm:pt modelId="{331D028C-D766-4A0D-A9E4-0AEDAF9E4BB9}" type="parTrans" cxnId="{013BC881-1B0E-424E-B00D-C91A2BCBF449}">
      <dgm:prSet/>
      <dgm:spPr/>
      <dgm:t>
        <a:bodyPr/>
        <a:lstStyle/>
        <a:p>
          <a:endParaRPr lang="ru-RU"/>
        </a:p>
      </dgm:t>
    </dgm:pt>
    <dgm:pt modelId="{3888BF01-CD29-41A9-9DA4-DF1DEAB2FF83}" type="sibTrans" cxnId="{013BC881-1B0E-424E-B00D-C91A2BCBF449}">
      <dgm:prSet/>
      <dgm:spPr/>
      <dgm:t>
        <a:bodyPr/>
        <a:lstStyle/>
        <a:p>
          <a:endParaRPr lang="ru-RU"/>
        </a:p>
      </dgm:t>
    </dgm:pt>
    <dgm:pt modelId="{6C1842D7-7C6F-40A1-A837-5239071001AD}">
      <dgm:prSet custT="1"/>
      <dgm:spPr/>
      <dgm:t>
        <a:bodyPr/>
        <a:lstStyle/>
        <a:p>
          <a:pPr rtl="0"/>
          <a:endParaRPr lang="ru-MD" sz="1800" dirty="0" err="1">
            <a:solidFill>
              <a:srgbClr val="7030A0"/>
            </a:solidFill>
          </a:endParaRPr>
        </a:p>
      </dgm:t>
    </dgm:pt>
    <dgm:pt modelId="{AA97DD55-3F38-4DDC-A9DF-45A4D09230C2}" type="parTrans" cxnId="{4E36B96A-7145-470A-B377-22E29EE546CC}">
      <dgm:prSet/>
      <dgm:spPr/>
      <dgm:t>
        <a:bodyPr/>
        <a:lstStyle/>
        <a:p>
          <a:endParaRPr lang="ru-MD"/>
        </a:p>
      </dgm:t>
    </dgm:pt>
    <dgm:pt modelId="{7225BC3A-0157-4B18-8146-C6D5C99EDDC4}" type="sibTrans" cxnId="{4E36B96A-7145-470A-B377-22E29EE546CC}">
      <dgm:prSet/>
      <dgm:spPr/>
      <dgm:t>
        <a:bodyPr/>
        <a:lstStyle/>
        <a:p>
          <a:endParaRPr lang="ru-MD"/>
        </a:p>
      </dgm:t>
    </dgm:pt>
    <dgm:pt modelId="{BCEEE395-CEA1-49A6-BE18-29B0E19FE29C}">
      <dgm:prSet custT="1"/>
      <dgm:spPr/>
      <dgm:t>
        <a:bodyPr/>
        <a:lstStyle/>
        <a:p>
          <a:pPr rtl="0"/>
          <a:r>
            <a:rPr lang="ru-RU" sz="1800" dirty="0" err="1">
              <a:solidFill>
                <a:srgbClr val="7030A0"/>
              </a:solidFill>
            </a:rPr>
            <a:t>Дети или сотрудники, которые были подтверждены для COVID-19, должны быть изолированы. Служба общественного здравоохранения - это тот, кто решает, кого следует изолировать и на какой срок.</a:t>
          </a:r>
          <a:endParaRPr lang="ru-MD" sz="1800" dirty="0" err="1">
            <a:solidFill>
              <a:srgbClr val="7030A0"/>
            </a:solidFill>
          </a:endParaRPr>
        </a:p>
      </dgm:t>
    </dgm:pt>
    <dgm:pt modelId="{EE45FEA2-9C2F-4097-8533-C62EF8D9C475}" type="parTrans" cxnId="{0568B70D-8CAD-4016-AC12-54C754FCDAC3}">
      <dgm:prSet/>
      <dgm:spPr/>
      <dgm:t>
        <a:bodyPr/>
        <a:lstStyle/>
        <a:p>
          <a:endParaRPr lang="ru-MD"/>
        </a:p>
      </dgm:t>
    </dgm:pt>
    <dgm:pt modelId="{F759C317-B1B0-4753-9CC9-5DEE66AE77E4}" type="sibTrans" cxnId="{0568B70D-8CAD-4016-AC12-54C754FCDAC3}">
      <dgm:prSet/>
      <dgm:spPr/>
      <dgm:t>
        <a:bodyPr/>
        <a:lstStyle/>
        <a:p>
          <a:endParaRPr lang="ru-MD"/>
        </a:p>
      </dgm:t>
    </dgm:pt>
    <dgm:pt modelId="{93390831-A136-4F24-AA70-E47623E6637E}">
      <dgm:prSet custT="1"/>
      <dgm:spPr/>
      <dgm:t>
        <a:bodyPr/>
        <a:lstStyle/>
        <a:p>
          <a:pPr rtl="0"/>
          <a:endParaRPr lang="ru-MD" sz="1800" dirty="0" err="1">
            <a:solidFill>
              <a:srgbClr val="7030A0"/>
            </a:solidFill>
          </a:endParaRPr>
        </a:p>
      </dgm:t>
    </dgm:pt>
    <dgm:pt modelId="{F0DC64CA-E6DA-49FB-9DF3-019EC43E3B6A}" type="parTrans" cxnId="{E762C17F-FD02-4F79-BAD2-D43EC148F36B}">
      <dgm:prSet/>
      <dgm:spPr/>
      <dgm:t>
        <a:bodyPr/>
        <a:lstStyle/>
        <a:p>
          <a:endParaRPr lang="ru-MD"/>
        </a:p>
      </dgm:t>
    </dgm:pt>
    <dgm:pt modelId="{344AA799-6EFE-4B6A-BEDF-C47EC41830DD}" type="sibTrans" cxnId="{E762C17F-FD02-4F79-BAD2-D43EC148F36B}">
      <dgm:prSet/>
      <dgm:spPr/>
      <dgm:t>
        <a:bodyPr/>
        <a:lstStyle/>
        <a:p>
          <a:endParaRPr lang="ru-MD"/>
        </a:p>
      </dgm:t>
    </dgm:pt>
    <dgm:pt modelId="{4143A535-FE28-417A-8400-0C2F7FD396E2}">
      <dgm:prSet custT="1"/>
      <dgm:spPr/>
      <dgm:t>
        <a:bodyPr/>
        <a:lstStyle/>
        <a:p>
          <a:pPr rtl="0"/>
          <a:r>
            <a:rPr lang="ru-RU" sz="1800" dirty="0" err="1">
              <a:solidFill>
                <a:srgbClr val="7030A0"/>
              </a:solidFill>
            </a:rPr>
            <a:t>Дети или сотрудники, которые являются близкими контактами / членами домохозяйства лица с подтвержденным COVID-19, должны быть помещены в карантин. Служба общественного здравоохранения решает, как долго.</a:t>
          </a:r>
          <a:endParaRPr lang="ru-MD" sz="1800" dirty="0" err="1">
            <a:solidFill>
              <a:srgbClr val="7030A0"/>
            </a:solidFill>
          </a:endParaRPr>
        </a:p>
      </dgm:t>
    </dgm:pt>
    <dgm:pt modelId="{D7713FAC-F365-42CF-A64F-AF716698AECE}" type="parTrans" cxnId="{0F3D7A8A-633D-408B-9755-4D69086A3DAD}">
      <dgm:prSet/>
      <dgm:spPr/>
      <dgm:t>
        <a:bodyPr/>
        <a:lstStyle/>
        <a:p>
          <a:endParaRPr lang="ru-MD"/>
        </a:p>
      </dgm:t>
    </dgm:pt>
    <dgm:pt modelId="{C2932414-3051-4396-9292-C16D0B145258}" type="sibTrans" cxnId="{0F3D7A8A-633D-408B-9755-4D69086A3DAD}">
      <dgm:prSet/>
      <dgm:spPr/>
      <dgm:t>
        <a:bodyPr/>
        <a:lstStyle/>
        <a:p>
          <a:endParaRPr lang="ru-MD"/>
        </a:p>
      </dgm:t>
    </dgm:pt>
    <dgm:pt modelId="{51DF206F-0722-44F5-B90C-900FD0673A2D}" type="pres">
      <dgm:prSet presAssocID="{04CECD6B-7DA4-4B66-88B0-A147660D1A5C}" presName="linearFlow" presStyleCnt="0">
        <dgm:presLayoutVars>
          <dgm:dir/>
          <dgm:animLvl val="lvl"/>
          <dgm:resizeHandles val="exact"/>
        </dgm:presLayoutVars>
      </dgm:prSet>
      <dgm:spPr/>
    </dgm:pt>
    <dgm:pt modelId="{C00B3C31-1AC8-4AF4-BFD9-E1E078FD33FF}" type="pres">
      <dgm:prSet presAssocID="{2C9EA04D-D346-44F6-AD61-9C4BC5CD9BE8}" presName="composite" presStyleCnt="0"/>
      <dgm:spPr/>
    </dgm:pt>
    <dgm:pt modelId="{1BADDC6E-846C-4136-AE29-FA1C005A8F75}" type="pres">
      <dgm:prSet presAssocID="{2C9EA04D-D346-44F6-AD61-9C4BC5CD9BE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C0579D1-DFC3-4DA9-AF90-20AFE1D0A73D}" type="pres">
      <dgm:prSet presAssocID="{2C9EA04D-D346-44F6-AD61-9C4BC5CD9BE8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97007C0D-B447-40FA-A4BD-CF9DE19CD992}" type="presOf" srcId="{04CECD6B-7DA4-4B66-88B0-A147660D1A5C}" destId="{51DF206F-0722-44F5-B90C-900FD0673A2D}" srcOrd="0" destOrd="0" presId="urn:microsoft.com/office/officeart/2005/8/layout/chevron2"/>
    <dgm:cxn modelId="{0568B70D-8CAD-4016-AC12-54C754FCDAC3}" srcId="{2C9EA04D-D346-44F6-AD61-9C4BC5CD9BE8}" destId="{BCEEE395-CEA1-49A6-BE18-29B0E19FE29C}" srcOrd="2" destOrd="0" parTransId="{EE45FEA2-9C2F-4097-8533-C62EF8D9C475}" sibTransId="{F759C317-B1B0-4753-9CC9-5DEE66AE77E4}"/>
    <dgm:cxn modelId="{B44D8829-A6DC-42AD-A2C5-66DB11B25BA3}" srcId="{04CECD6B-7DA4-4B66-88B0-A147660D1A5C}" destId="{2C9EA04D-D346-44F6-AD61-9C4BC5CD9BE8}" srcOrd="0" destOrd="0" parTransId="{7DE05CA2-1659-4D90-BBA0-EFD6A105A9AF}" sibTransId="{B5A5C6FE-06CA-4C24-8812-747E170E9B80}"/>
    <dgm:cxn modelId="{005AC95E-2B82-4CAA-9567-2B274CA0207F}" type="presOf" srcId="{2C9EA04D-D346-44F6-AD61-9C4BC5CD9BE8}" destId="{1BADDC6E-846C-4136-AE29-FA1C005A8F75}" srcOrd="0" destOrd="0" presId="urn:microsoft.com/office/officeart/2005/8/layout/chevron2"/>
    <dgm:cxn modelId="{020ACD41-914F-4958-8197-2234F3F5DF46}" type="presOf" srcId="{6C1842D7-7C6F-40A1-A837-5239071001AD}" destId="{AC0579D1-DFC3-4DA9-AF90-20AFE1D0A73D}" srcOrd="0" destOrd="1" presId="urn:microsoft.com/office/officeart/2005/8/layout/chevron2"/>
    <dgm:cxn modelId="{67AAF267-6670-46EC-8B61-C20FD9DA4D13}" type="presOf" srcId="{54BD0DE6-D8B1-4DDF-8545-0131F580DDE8}" destId="{AC0579D1-DFC3-4DA9-AF90-20AFE1D0A73D}" srcOrd="0" destOrd="0" presId="urn:microsoft.com/office/officeart/2005/8/layout/chevron2"/>
    <dgm:cxn modelId="{4E36B96A-7145-470A-B377-22E29EE546CC}" srcId="{2C9EA04D-D346-44F6-AD61-9C4BC5CD9BE8}" destId="{6C1842D7-7C6F-40A1-A837-5239071001AD}" srcOrd="1" destOrd="0" parTransId="{AA97DD55-3F38-4DDC-A9DF-45A4D09230C2}" sibTransId="{7225BC3A-0157-4B18-8146-C6D5C99EDDC4}"/>
    <dgm:cxn modelId="{E762C17F-FD02-4F79-BAD2-D43EC148F36B}" srcId="{2C9EA04D-D346-44F6-AD61-9C4BC5CD9BE8}" destId="{93390831-A136-4F24-AA70-E47623E6637E}" srcOrd="3" destOrd="0" parTransId="{F0DC64CA-E6DA-49FB-9DF3-019EC43E3B6A}" sibTransId="{344AA799-6EFE-4B6A-BEDF-C47EC41830DD}"/>
    <dgm:cxn modelId="{013BC881-1B0E-424E-B00D-C91A2BCBF449}" srcId="{2C9EA04D-D346-44F6-AD61-9C4BC5CD9BE8}" destId="{54BD0DE6-D8B1-4DDF-8545-0131F580DDE8}" srcOrd="0" destOrd="0" parTransId="{331D028C-D766-4A0D-A9E4-0AEDAF9E4BB9}" sibTransId="{3888BF01-CD29-41A9-9DA4-DF1DEAB2FF83}"/>
    <dgm:cxn modelId="{0F3D7A8A-633D-408B-9755-4D69086A3DAD}" srcId="{2C9EA04D-D346-44F6-AD61-9C4BC5CD9BE8}" destId="{4143A535-FE28-417A-8400-0C2F7FD396E2}" srcOrd="4" destOrd="0" parTransId="{D7713FAC-F365-42CF-A64F-AF716698AECE}" sibTransId="{C2932414-3051-4396-9292-C16D0B145258}"/>
    <dgm:cxn modelId="{ABD9E0A8-7808-4BC0-A0EA-606D5C1A5DD6}" type="presOf" srcId="{4143A535-FE28-417A-8400-0C2F7FD396E2}" destId="{AC0579D1-DFC3-4DA9-AF90-20AFE1D0A73D}" srcOrd="0" destOrd="4" presId="urn:microsoft.com/office/officeart/2005/8/layout/chevron2"/>
    <dgm:cxn modelId="{E65D89A9-D1BC-48C5-997D-D010BF13ABC0}" type="presOf" srcId="{BCEEE395-CEA1-49A6-BE18-29B0E19FE29C}" destId="{AC0579D1-DFC3-4DA9-AF90-20AFE1D0A73D}" srcOrd="0" destOrd="2" presId="urn:microsoft.com/office/officeart/2005/8/layout/chevron2"/>
    <dgm:cxn modelId="{6085A7AF-D4E1-4237-9842-D99B506CBA4A}" type="presOf" srcId="{93390831-A136-4F24-AA70-E47623E6637E}" destId="{AC0579D1-DFC3-4DA9-AF90-20AFE1D0A73D}" srcOrd="0" destOrd="3" presId="urn:microsoft.com/office/officeart/2005/8/layout/chevron2"/>
    <dgm:cxn modelId="{7A96CE66-0BA9-40F3-89B2-C4E6A0DEDC94}" type="presParOf" srcId="{51DF206F-0722-44F5-B90C-900FD0673A2D}" destId="{C00B3C31-1AC8-4AF4-BFD9-E1E078FD33FF}" srcOrd="0" destOrd="0" presId="urn:microsoft.com/office/officeart/2005/8/layout/chevron2"/>
    <dgm:cxn modelId="{4DA4CDFD-DCD5-4A90-A189-E77974067FDA}" type="presParOf" srcId="{C00B3C31-1AC8-4AF4-BFD9-E1E078FD33FF}" destId="{1BADDC6E-846C-4136-AE29-FA1C005A8F75}" srcOrd="0" destOrd="0" presId="urn:microsoft.com/office/officeart/2005/8/layout/chevron2"/>
    <dgm:cxn modelId="{1224D015-0DF2-4D7C-BC32-14C20130FB27}" type="presParOf" srcId="{C00B3C31-1AC8-4AF4-BFD9-E1E078FD33FF}" destId="{AC0579D1-DFC3-4DA9-AF90-20AFE1D0A7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66434-4562-4AA7-AB5C-15A441744D6F}">
      <dsp:nvSpPr>
        <dsp:cNvPr id="0" name=""/>
        <dsp:cNvSpPr/>
      </dsp:nvSpPr>
      <dsp:spPr>
        <a:xfrm>
          <a:off x="3744416" y="2635069"/>
          <a:ext cx="2808209" cy="32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58"/>
              </a:lnTo>
              <a:lnTo>
                <a:pt x="2808209" y="162458"/>
              </a:lnTo>
              <a:lnTo>
                <a:pt x="2808209" y="32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E2B60-2AFF-40EA-9D22-2234ECF23599}">
      <dsp:nvSpPr>
        <dsp:cNvPr id="0" name=""/>
        <dsp:cNvSpPr/>
      </dsp:nvSpPr>
      <dsp:spPr>
        <a:xfrm>
          <a:off x="3744416" y="2635069"/>
          <a:ext cx="936069" cy="32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58"/>
              </a:lnTo>
              <a:lnTo>
                <a:pt x="936069" y="162458"/>
              </a:lnTo>
              <a:lnTo>
                <a:pt x="936069" y="32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A13A3-B7F4-487B-92E6-7847356E4598}">
      <dsp:nvSpPr>
        <dsp:cNvPr id="0" name=""/>
        <dsp:cNvSpPr/>
      </dsp:nvSpPr>
      <dsp:spPr>
        <a:xfrm>
          <a:off x="2808346" y="2635069"/>
          <a:ext cx="936069" cy="324916"/>
        </a:xfrm>
        <a:custGeom>
          <a:avLst/>
          <a:gdLst/>
          <a:ahLst/>
          <a:cxnLst/>
          <a:rect l="0" t="0" r="0" b="0"/>
          <a:pathLst>
            <a:path>
              <a:moveTo>
                <a:pt x="936069" y="0"/>
              </a:moveTo>
              <a:lnTo>
                <a:pt x="936069" y="162458"/>
              </a:lnTo>
              <a:lnTo>
                <a:pt x="0" y="162458"/>
              </a:lnTo>
              <a:lnTo>
                <a:pt x="0" y="32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0D546-31F1-4CC1-B147-AE54B165BD6C}">
      <dsp:nvSpPr>
        <dsp:cNvPr id="0" name=""/>
        <dsp:cNvSpPr/>
      </dsp:nvSpPr>
      <dsp:spPr>
        <a:xfrm>
          <a:off x="936206" y="2635069"/>
          <a:ext cx="2808209" cy="324916"/>
        </a:xfrm>
        <a:custGeom>
          <a:avLst/>
          <a:gdLst/>
          <a:ahLst/>
          <a:cxnLst/>
          <a:rect l="0" t="0" r="0" b="0"/>
          <a:pathLst>
            <a:path>
              <a:moveTo>
                <a:pt x="2808209" y="0"/>
              </a:moveTo>
              <a:lnTo>
                <a:pt x="2808209" y="162458"/>
              </a:lnTo>
              <a:lnTo>
                <a:pt x="0" y="162458"/>
              </a:lnTo>
              <a:lnTo>
                <a:pt x="0" y="32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F2E55-7BB3-4E35-A23A-C404BA7805EA}">
      <dsp:nvSpPr>
        <dsp:cNvPr id="0" name=""/>
        <dsp:cNvSpPr/>
      </dsp:nvSpPr>
      <dsp:spPr>
        <a:xfrm>
          <a:off x="1606889" y="420"/>
          <a:ext cx="4275053" cy="2634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MD" sz="1800" b="1" kern="1200" dirty="0">
              <a:solidFill>
                <a:srgbClr val="FFFF00"/>
              </a:solidFill>
            </a:rPr>
            <a:t>Когда дети и сотрудники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MD" sz="1800" b="1" kern="1200" dirty="0">
              <a:solidFill>
                <a:srgbClr val="FFFF00"/>
              </a:solidFill>
            </a:rPr>
            <a:t> </a:t>
          </a:r>
          <a:r>
            <a:rPr lang="ru-RU" sz="1800" b="1" kern="1200" dirty="0">
              <a:solidFill>
                <a:srgbClr val="FFFF00"/>
              </a:solidFill>
            </a:rPr>
            <a:t>МОГУТ</a:t>
          </a:r>
          <a:endParaRPr lang="ru-MD" sz="1800" b="1" kern="1200" dirty="0">
            <a:solidFill>
              <a:srgbClr val="FFFF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MD" sz="1800" b="1" kern="1200" dirty="0">
              <a:solidFill>
                <a:srgbClr val="FFFF00"/>
              </a:solidFill>
            </a:rPr>
            <a:t>идти в детский сад?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1606889" y="420"/>
        <a:ext cx="4275053" cy="2634649"/>
      </dsp:txXfrm>
    </dsp:sp>
    <dsp:sp modelId="{D486CBB6-A8B6-4C2F-A677-568864763C69}">
      <dsp:nvSpPr>
        <dsp:cNvPr id="0" name=""/>
        <dsp:cNvSpPr/>
      </dsp:nvSpPr>
      <dsp:spPr>
        <a:xfrm>
          <a:off x="162595" y="2959986"/>
          <a:ext cx="1547222" cy="1433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</a:rPr>
            <a:t>Когда у них нет симптомов заболевания</a:t>
          </a:r>
          <a:r>
            <a:rPr lang="en-US" sz="900" kern="1200" dirty="0"/>
            <a:t>.</a:t>
          </a:r>
        </a:p>
      </dsp:txBody>
      <dsp:txXfrm>
        <a:off x="162595" y="2959986"/>
        <a:ext cx="1547222" cy="1433571"/>
      </dsp:txXfrm>
    </dsp:sp>
    <dsp:sp modelId="{882AD70E-C24F-4C61-8DD8-98E24F10B6D8}">
      <dsp:nvSpPr>
        <dsp:cNvPr id="0" name=""/>
        <dsp:cNvSpPr/>
      </dsp:nvSpPr>
      <dsp:spPr>
        <a:xfrm>
          <a:off x="2034734" y="2959986"/>
          <a:ext cx="1547222" cy="1857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</a:rPr>
            <a:t>Если один из членов семьи показывает симптомы инфекции дыхательных путей, но Covid-19 не был подтвержден.</a:t>
          </a:r>
          <a:endParaRPr lang="en-US" sz="1400" kern="1200" dirty="0"/>
        </a:p>
      </dsp:txBody>
      <dsp:txXfrm>
        <a:off x="2034734" y="2959986"/>
        <a:ext cx="1547222" cy="1857371"/>
      </dsp:txXfrm>
    </dsp:sp>
    <dsp:sp modelId="{79EE2194-AB37-40A9-9585-856B3A894C49}">
      <dsp:nvSpPr>
        <dsp:cNvPr id="0" name=""/>
        <dsp:cNvSpPr/>
      </dsp:nvSpPr>
      <dsp:spPr>
        <a:xfrm>
          <a:off x="3906874" y="2959986"/>
          <a:ext cx="1547222" cy="2665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</a:rPr>
            <a:t>Дети и персонал с типичными симптомами аллергии на пыльцу (известные аллергии на пыльцу, насморк с четкими выделениями из носа, насморк / зуд) могут посещать детский сад.</a:t>
          </a:r>
          <a:endParaRPr lang="en-US" sz="1400" b="1" kern="1200" dirty="0">
            <a:solidFill>
              <a:srgbClr val="FFFF00"/>
            </a:solidFill>
          </a:endParaRPr>
        </a:p>
      </dsp:txBody>
      <dsp:txXfrm>
        <a:off x="3906874" y="2959986"/>
        <a:ext cx="1547222" cy="2665323"/>
      </dsp:txXfrm>
    </dsp:sp>
    <dsp:sp modelId="{B8749E10-CA0E-4169-BD79-B3254C8158C6}">
      <dsp:nvSpPr>
        <dsp:cNvPr id="0" name=""/>
        <dsp:cNvSpPr/>
      </dsp:nvSpPr>
      <dsp:spPr>
        <a:xfrm>
          <a:off x="5779013" y="2959986"/>
          <a:ext cx="1547222" cy="2666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</a:rPr>
            <a:t>Многие дети часто имеют насморк без других симптомов респираторной инфекции. Эти дети могут прийти в детский сад, если у ребенка нет температуры и он здоров.</a:t>
          </a:r>
          <a:endParaRPr lang="en-US" sz="1400" b="1" kern="1200" dirty="0">
            <a:solidFill>
              <a:srgbClr val="FFFF00"/>
            </a:solidFill>
          </a:endParaRPr>
        </a:p>
      </dsp:txBody>
      <dsp:txXfrm>
        <a:off x="5779013" y="2959986"/>
        <a:ext cx="1547222" cy="2666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DDC6E-846C-4136-AE29-FA1C005A8F75}">
      <dsp:nvSpPr>
        <dsp:cNvPr id="0" name=""/>
        <dsp:cNvSpPr/>
      </dsp:nvSpPr>
      <dsp:spPr>
        <a:xfrm rot="5400000">
          <a:off x="-1599663" y="1605778"/>
          <a:ext cx="6252466" cy="3053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FF00"/>
              </a:solidFill>
            </a:rPr>
            <a:t>Когда дети и персонал НЕ должны ходить в детский сад?</a:t>
          </a:r>
          <a:endParaRPr lang="en-US" sz="3200" kern="1200" dirty="0">
            <a:solidFill>
              <a:srgbClr val="FFFF00"/>
            </a:solidFill>
          </a:endParaRPr>
        </a:p>
      </dsp:txBody>
      <dsp:txXfrm rot="-5400000">
        <a:off x="0" y="1532685"/>
        <a:ext cx="3053139" cy="3199327"/>
      </dsp:txXfrm>
    </dsp:sp>
    <dsp:sp modelId="{AC0579D1-DFC3-4DA9-AF90-20AFE1D0A73D}">
      <dsp:nvSpPr>
        <dsp:cNvPr id="0" name=""/>
        <dsp:cNvSpPr/>
      </dsp:nvSpPr>
      <dsp:spPr>
        <a:xfrm rot="5400000">
          <a:off x="2980045" y="79208"/>
          <a:ext cx="4725896" cy="4579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7030A0"/>
              </a:solidFill>
            </a:rPr>
            <a:t>Дети и персонал с респираторными симптомами и ощущением болезни не должны ходить в детский сад.</a:t>
          </a:r>
          <a:endParaRPr lang="en-US" sz="1800" kern="1200" dirty="0">
            <a:solidFill>
              <a:srgbClr val="7030A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MD" sz="1800" kern="1200" dirty="0" err="1">
            <a:solidFill>
              <a:srgbClr val="7030A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7030A0"/>
              </a:solidFill>
            </a:rPr>
            <a:t>Дети или сотрудники, которые были подтверждены для COVID-19, должны быть изолированы. Служба общественного здравоохранения - это тот, кто решает, кого следует изолировать и на какой срок.</a:t>
          </a:r>
          <a:endParaRPr lang="ru-MD" sz="1800" kern="1200" dirty="0" err="1">
            <a:solidFill>
              <a:srgbClr val="7030A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MD" sz="1800" kern="1200" dirty="0" err="1">
            <a:solidFill>
              <a:srgbClr val="7030A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7030A0"/>
              </a:solidFill>
            </a:rPr>
            <a:t>Дети или сотрудники, которые являются близкими контактами / членами домохозяйства лица с подтвержденным COVID-19, должны быть помещены в карантин. Служба общественного здравоохранения решает, как долго.</a:t>
          </a:r>
          <a:endParaRPr lang="ru-MD" sz="1800" kern="1200" dirty="0" err="1">
            <a:solidFill>
              <a:srgbClr val="7030A0"/>
            </a:solidFill>
          </a:endParaRPr>
        </a:p>
      </dsp:txBody>
      <dsp:txXfrm rot="-5400000">
        <a:off x="3053140" y="229677"/>
        <a:ext cx="4356145" cy="4278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15.07.2020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1" y="1766422"/>
            <a:ext cx="7200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b="1" dirty="0">
                <a:ln w="1905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СЕССИЯ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b="1" dirty="0">
                <a:ln w="1905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 информации и обучении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b="1" dirty="0">
                <a:ln w="1905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родителей для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b="1" dirty="0">
                <a:ln w="1905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применения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b="1" dirty="0">
                <a:ln w="1905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Инструкции по возобновлению деятельности учреждения раннего образования за период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b="1" dirty="0">
                <a:ln w="1905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ПОСТ-КОВИД 19</a:t>
            </a:r>
            <a:endParaRPr lang="ru-RU" sz="35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060C4-2842-4E6E-BF20-AFA5DF87107F}"/>
              </a:ext>
            </a:extLst>
          </p:cNvPr>
          <p:cNvPicPr/>
          <p:nvPr/>
        </p:nvPicPr>
        <p:blipFill rotWithShape="1">
          <a:blip r:embed="rId2" cstate="print"/>
          <a:srcRect l="24359" t="52877" r="39872" b="24331"/>
          <a:stretch/>
        </p:blipFill>
        <p:spPr bwMode="auto">
          <a:xfrm>
            <a:off x="1259631" y="355902"/>
            <a:ext cx="2053153" cy="768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42D5C7-08DD-4568-99A9-AED663986D0D}"/>
              </a:ext>
            </a:extLst>
          </p:cNvPr>
          <p:cNvSpPr/>
          <p:nvPr/>
        </p:nvSpPr>
        <p:spPr>
          <a:xfrm>
            <a:off x="3312783" y="628266"/>
            <a:ext cx="1064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MSMPS 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06FE0B-178A-45E8-9684-400327D07BC3}"/>
              </a:ext>
            </a:extLst>
          </p:cNvPr>
          <p:cNvSpPr/>
          <p:nvPr/>
        </p:nvSpPr>
        <p:spPr>
          <a:xfrm>
            <a:off x="5724128" y="622722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ANSA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17E659-479F-40C9-9E43-7F10F0503AC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4"/>
          <a:stretch/>
        </p:blipFill>
        <p:spPr bwMode="auto">
          <a:xfrm>
            <a:off x="6650041" y="336750"/>
            <a:ext cx="1595326" cy="714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6750"/>
            <a:ext cx="1273508" cy="13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4301932"/>
              </p:ext>
            </p:extLst>
          </p:nvPr>
        </p:nvGraphicFramePr>
        <p:xfrm>
          <a:off x="1331640" y="332656"/>
          <a:ext cx="7488832" cy="562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20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1377312"/>
              </p:ext>
            </p:extLst>
          </p:nvPr>
        </p:nvGraphicFramePr>
        <p:xfrm>
          <a:off x="1187624" y="260648"/>
          <a:ext cx="763284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15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4E04CE-6CF5-4C66-AA47-B330A840DF24}"/>
              </a:ext>
            </a:extLst>
          </p:cNvPr>
          <p:cNvSpPr/>
          <p:nvPr/>
        </p:nvSpPr>
        <p:spPr>
          <a:xfrm>
            <a:off x="1547664" y="423049"/>
            <a:ext cx="7200800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200"/>
              </a:spcAft>
            </a:pPr>
            <a:r>
              <a:rPr lang="ru-RU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Univers LT Pro 55"/>
              </a:rPr>
              <a:t>ПРАВИЛА ОБЕСПЕЧЕНИЯ ПОДДЕРЖКИ И ОБЩЕНИЯ С РОДИТЕЛЯМИ И СООБЩЕСТВОМ</a:t>
            </a:r>
          </a:p>
          <a:p>
            <a:pPr lvl="0" algn="ctr">
              <a:spcAft>
                <a:spcPts val="200"/>
              </a:spcAft>
            </a:pPr>
            <a:endParaRPr lang="ru-RU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Univers LT Pro 55"/>
            </a:endParaRPr>
          </a:p>
          <a:p>
            <a:pPr lvl="0">
              <a:spcAft>
                <a:spcPts val="200"/>
              </a:spcAft>
            </a:pPr>
            <a:r>
              <a:rPr lang="ru-RU" dirty="0"/>
              <a:t>Информирование родителей о мерах, принятых УРО, и о готовности сотрудничать, и сообщать обо всех случаях COVID-19, зарегистрированных в семье. Если член семьи подозревается в наличии COVID-19, родители должны держать ребенка дома и уведомить руководство учреждения. Родители должны убедиться, что их дети могут посещать детский сад. Кроме того, важно, чтобы родители активно содействовали осуществлению мер по профилактике инфекций.</a:t>
            </a:r>
          </a:p>
          <a:p>
            <a:pPr lvl="0">
              <a:spcAft>
                <a:spcPts val="200"/>
              </a:spcAft>
            </a:pPr>
            <a:r>
              <a:rPr lang="ru-RU" dirty="0"/>
              <a:t>Попросить родителей применить политику </a:t>
            </a:r>
            <a:r>
              <a:rPr lang="ru-RU" b="1" dirty="0">
                <a:solidFill>
                  <a:srgbClr val="FF0000"/>
                </a:solidFill>
              </a:rPr>
              <a:t>«Оставайся дома, если тебе плохо!». </a:t>
            </a:r>
            <a:r>
              <a:rPr lang="ru-RU" dirty="0"/>
              <a:t>Если у ребенка проявляются симптомы лихорадки, кашля, головной боли, родители уведомят учреждение и центр семейного врача в этой местности о получении медицинской помощи на дому. УРО / медсестра будет работать с центром семейного врача и следить за здоровьем ребенка.</a:t>
            </a:r>
          </a:p>
          <a:p>
            <a:pPr lvl="0">
              <a:spcAft>
                <a:spcPts val="200"/>
              </a:spcAft>
            </a:pPr>
            <a:r>
              <a:rPr lang="ru-RU" dirty="0"/>
              <a:t>В идеале, один и тот же родитель / уполномоченный должен взять и забрать ребенка. Избегайте скученности, забирая детей из детского сада, и, если возможно, избегайте брать детей старшими членами семьи (например, бабушкой и дедушкой).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8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F18D40-50E0-4409-984D-CC53E386416B}"/>
              </a:ext>
            </a:extLst>
          </p:cNvPr>
          <p:cNvSpPr/>
          <p:nvPr/>
        </p:nvSpPr>
        <p:spPr>
          <a:xfrm>
            <a:off x="1187624" y="260648"/>
            <a:ext cx="7704856" cy="61657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28600" indent="-228600" algn="ctr">
              <a:spcAft>
                <a:spcPts val="200"/>
              </a:spcAft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Univers LT Pro 55"/>
              </a:rPr>
              <a:t>ОТВЕТСТВЕННОСТЬ РОДИТЕЛЕЙ: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Обеспечение в семье условий, отражающих санитарно-эпидемиологическое состояние;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Соблюдение санитарно-эпидемиологических правил: личная гигиена, чистота, вентиляция, здоровое питание;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В случае появления симптомов кашля, врач уведомляет об этом;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Он честен и ответственен, когда его просят предоставить информацию о CORONA VIRUS (болезнь, контакты ...);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В случае контакта с больными людьми он берет на себя ответственность и остается в изоляции;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Соблюдать инструкции и решения УРО относительно функционирования, организации и реализации образовательного процесса;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Систематически информирует медсестру и педагогов о здоровье ребенка и случаях заболевания члена семьи;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Проявляет интерес и участвует в обучающих сессиях по дистанционному воспитания детей;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Уважает новую </a:t>
            </a:r>
            <a:r>
              <a:rPr lang="ru-RU" dirty="0" err="1">
                <a:solidFill>
                  <a:srgbClr val="990099"/>
                </a:solidFill>
              </a:rPr>
              <a:t>постпандемическую</a:t>
            </a:r>
            <a:r>
              <a:rPr lang="ru-RU" dirty="0">
                <a:solidFill>
                  <a:srgbClr val="990099"/>
                </a:solidFill>
              </a:rPr>
              <a:t> программу деятельности и пребывания ребенка в учреждении;</a:t>
            </a:r>
          </a:p>
          <a:p>
            <a:pPr marL="228600" indent="-228600">
              <a:spcAft>
                <a:spcPts val="200"/>
              </a:spcAft>
            </a:pPr>
            <a:r>
              <a:rPr lang="ru-RU" dirty="0">
                <a:solidFill>
                  <a:srgbClr val="990099"/>
                </a:solidFill>
              </a:rPr>
              <a:t>Соблюдайте эпидемиологические правила защиты в общественных местах (носите перчатки, маску, соблюдайте физическую / социальную дистанцию).</a:t>
            </a:r>
            <a:endParaRPr lang="en-US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20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0D8B7D-E1A3-4CD8-80AF-365F6B7844F9}"/>
              </a:ext>
            </a:extLst>
          </p:cNvPr>
          <p:cNvSpPr/>
          <p:nvPr/>
        </p:nvSpPr>
        <p:spPr>
          <a:xfrm>
            <a:off x="1331640" y="732556"/>
            <a:ext cx="7488832" cy="539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900430" algn="l"/>
              </a:tabLs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Родители напишут / подпишут </a:t>
            </a:r>
            <a:r>
              <a:rPr lang="ru-RU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Декларацию под свою ответственность: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900430" algn="l"/>
              </a:tabLs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на ежедневной проверке их здоровья - их и ребенка - перед посещением детского сада и появлением признаков болезни в домашних условиях;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900430" algn="l"/>
              </a:tabLs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что он приводит и заберет ребенка из УРО одного и того же взрослого в семье, но не старше 63 лет;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900430" algn="l"/>
              </a:tabLs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представления медицинской справки ребенка со всеми введенными вакцинами и / или индивидуальным графиком вакцинации с момента посещения ребенком детского сада;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900430" algn="l"/>
              </a:tabLs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при хронических заболеваниях, если они есть у ребенка;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900430" algn="l"/>
              </a:tabLs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обязательство соблюдать меры защиты, применяемые учреждением раннего образования для контроля инфекции Covid-19.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3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MD" sz="2000" b="1" i="1" dirty="0">
                <a:solidFill>
                  <a:srgbClr val="FF0000"/>
                </a:solidFill>
                <a:latin typeface="Algerian" panose="04020705040A02060702" pitchFamily="82" charset="0"/>
                <a:ea typeface="Cambria" panose="02040503050406030204" pitchFamily="18" charset="0"/>
                <a:cs typeface="Calibri" panose="020F0502020204030204" pitchFamily="34" charset="0"/>
              </a:rPr>
              <a:t>ЭТО ЗАПРЕЩЕНО!</a:t>
            </a:r>
            <a:endParaRPr lang="en-US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6696744" cy="4525963"/>
          </a:xfrm>
        </p:spPr>
        <p:txBody>
          <a:bodyPr/>
          <a:lstStyle/>
          <a:p>
            <a:pPr lvl="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900430" algn="l"/>
              </a:tabLst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организация праздничных мероприятий (утренники, дни рождения), внеклассных мероприятий (экскурсии, туристические походы, конкурсы с участием детей из других групп / учебных заведений или родителей / законных представителей ребенка), родительских собраний или методических занятий (семинаров) семинары и т. д.) с участием специалистов вне учреждения.</a:t>
            </a:r>
            <a:endParaRPr lang="ro-RO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70AC04-B33A-435C-A4E9-248E073D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          </a:t>
            </a:r>
            <a:r>
              <a:rPr lang="ru-RU" b="1" dirty="0"/>
              <a:t>ПОМНИМ!</a:t>
            </a:r>
            <a:endParaRPr lang="ru-MD" b="1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379EDFA-3A5B-4ABD-B1E9-84A4168D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140" y="2530094"/>
            <a:ext cx="3794448" cy="2453069"/>
          </a:xfrm>
        </p:spPr>
        <p:txBody>
          <a:bodyPr/>
          <a:lstStyle/>
          <a:p>
            <a:pPr marL="0" indent="0" algn="ctr">
              <a:buNone/>
            </a:pPr>
            <a:endParaRPr lang="ru-MD" sz="3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743B07-8627-4F39-8676-9F381989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750970" cy="43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0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039ECB-B16F-4DFC-AB58-D57C656D7EE7}"/>
              </a:ext>
            </a:extLst>
          </p:cNvPr>
          <p:cNvSpPr/>
          <p:nvPr/>
        </p:nvSpPr>
        <p:spPr>
          <a:xfrm>
            <a:off x="1187625" y="188640"/>
            <a:ext cx="763284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100" dirty="0">
                <a:latin typeface="Cambria" panose="02040503050406030204" pitchFamily="18" charset="0"/>
                <a:ea typeface="Cambria" panose="02040503050406030204" pitchFamily="18" charset="0"/>
              </a:rPr>
              <a:t>Учреждения / группы раннего образования могут вновь открыться только после того, как будут выполнены все условия, налагаемые положениями </a:t>
            </a:r>
          </a:p>
          <a:p>
            <a:r>
              <a:rPr lang="ru-RU" sz="21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Инструкции по возобновлению деятельности учреждений раннего образования после отмены чрезвычайного положения в области общественного здравоохранения, </a:t>
            </a:r>
            <a:r>
              <a:rPr lang="ru-RU" sz="2100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утвержденной ______ по __________.</a:t>
            </a:r>
          </a:p>
          <a:p>
            <a:r>
              <a:rPr lang="ru-RU" sz="2100" dirty="0">
                <a:latin typeface="Cambria" panose="02040503050406030204" pitchFamily="18" charset="0"/>
                <a:ea typeface="Cambria" panose="02040503050406030204" pitchFamily="18" charset="0"/>
              </a:rPr>
              <a:t>и обследование в Национальной комиссии общественного здравоохранения</a:t>
            </a:r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6048672" cy="4525963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открытия учреждения / групп раннего образования и возобновления его деятельности будут оцениваться все возможности и потенциальные риски, связанные с открытием учреждения, и его хорошая функциональность будет обеспечиваться в условиях пандемии Covid-19 путем: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0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200800" cy="452596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Организация и проведение необходимых текущих и / или капитальных ремонтов, генеральная уборка, борьба с грызунами и дезинфекция всей территории, помещений и поверхностей, инвентаря / инвентаря, включая игровое оборудование, игрушки и учебные материалы.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Принимая решение о возобновлении, полностью или частично, и возобновлении работы УРО, органы местного публичного управления должны учитывать следующие ключевые факторы:</a:t>
            </a:r>
            <a:endParaRPr lang="ro-RO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836712"/>
            <a:ext cx="7139136" cy="5289451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УРО, дидактические кадры и другие сотрудники, родители и общество в целом справляются с карантином и пандемией.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быстрых опросов для родителей и педагогов с целью сбора информации, которая должна быть принята во внимание, например, процент детей, возвращающихся в учреждение, основные бенефициары, количество воспитателей, возвращающихся на работу, количество педагогов, которые будут иметь способны вернуться на работу и т. д.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весь период опасности заражения Covid-19 </a:t>
            </a: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администрацией учреждения раннего образования будет установлена ​​сокращенная программа деятельности УРО, не более </a:t>
            </a:r>
            <a:r>
              <a:rPr lang="ru-RU" sz="18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7-9 часов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 детьми в учреждении не более 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5-7 часов в день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чтобы минимизировать риски для детей. Остальное время будет уделено уборке, вентиляции и дезинфекции помещений, инвентаря, земли, поверхностей, игрушек и учебных материалов.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возможно, родителям будет рекомендовано забрать ребенка домой как можно скорее.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039ECB-B16F-4DFC-AB58-D57C656D7EE7}"/>
              </a:ext>
            </a:extLst>
          </p:cNvPr>
          <p:cNvSpPr/>
          <p:nvPr/>
        </p:nvSpPr>
        <p:spPr>
          <a:xfrm>
            <a:off x="1115616" y="764704"/>
            <a:ext cx="78123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1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5496E-DEA3-4D5E-AF45-2AE5562AB87A}"/>
              </a:ext>
            </a:extLst>
          </p:cNvPr>
          <p:cNvSpPr/>
          <p:nvPr/>
        </p:nvSpPr>
        <p:spPr>
          <a:xfrm>
            <a:off x="1331640" y="836712"/>
            <a:ext cx="7344815" cy="381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>
                <a:tab pos="800100" algn="l"/>
              </a:tabLs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 зависимости от развития пандемии и снятия связанных с ней ограничений возможно поэтапное открытие групп с небольшим числом детей </a:t>
            </a:r>
            <a:r>
              <a:rPr lang="ru-RU" sz="20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- 7-8 детей в возрасте 2-4 лет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10-12 / 15 детей в возрасте 4-6 лет. (7) лет,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в зависимости от площади в группе.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>
                <a:tab pos="800100" algn="l"/>
              </a:tabLs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Это необходимо для того, чтобы избежать заторов и облегчить управление группой детей при максимально возможном соблюдении социальной / физической дистанции (как правило, маленькие дети собираются группами).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000000"/>
              </a:buClr>
              <a:buSzPts val="1200"/>
              <a:tabLst>
                <a:tab pos="800100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5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B0D0-D44A-4260-9D9E-631A0BB9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6250706"/>
          </a:xfrm>
        </p:spPr>
        <p:txBody>
          <a:bodyPr/>
          <a:lstStyle/>
          <a:p>
            <a:pPr marL="342900" lvl="1" indent="-342900" algn="l">
              <a:buFont typeface="Wingdings" panose="05000000000000000000" pitchFamily="2" charset="2"/>
              <a:buChar char="v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Будет рассмотрена возможность пополнения группы только детьми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возрасте до 4 л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ет в течение первого периода. В зависимости от эпидемиологической ситуации в обществе, дети в возрасте от 2 до 4 лет также могут быть приняты. По совместному решению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APL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и администрации учреждения, в зависимости от конкретных условий, положения семей (степень вовлеченности в работу) посещаемость учреждения детьми может быть смещена в течение недели (например,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четные дни - группа из 10 -12 детей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нечетные дни - другая группа из 10-12 детей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). В группе детей 1 воспитатель на 4-5 детей будет активен одновременно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(2 воспитателя в группе и 1 помощник воспитателя)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- в течение всего периода, пока сохраняется опасность заражения Covid-19. 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* Составление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пошагового графика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прибытия и ухода детей  из учреждения раннего образования, чтобы избежать переполненности, с учетом социальной дистанции. 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* Определение места и способа выполнения утреннего фильтра для детей и персонала.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8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DB6152-EBC1-42FC-BC2C-EC7E05011881}"/>
              </a:ext>
            </a:extLst>
          </p:cNvPr>
          <p:cNvSpPr/>
          <p:nvPr/>
        </p:nvSpPr>
        <p:spPr>
          <a:xfrm>
            <a:off x="1331640" y="260648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Перед повторным открытием проинформируйте семьи о мерах защиты и их участии в поддержке эффективного применения этих мер.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Родители имеют право решать: за или против возвращения ребенка в детский сад в течение этого периода. Он будет учитывать здоровье ребенка, путь в учреждение и способы его безопасного перемещения, а также здоровье членов семьи, с которыми ребенок вступает в контакт.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После возобновления деятельности УРО родитель / законный представитель ребенка должен предоставить свою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медицинскую справку с информацией о вакцинах и заболеваемости.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Утренний фильтр будет выполняться ежедневно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- обследование здоровья ребенка и персонала,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том числе обязательно,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термометрия тела. Это будет сделано медсестрой, у ворот детского сада или у входа в блок (в случае УРО со многими блоками) с категорическим ограничением доступа родителей и / или других лиц на территорию и / или в помещения учреждения.</a:t>
            </a:r>
            <a:endParaRPr lang="en-US" sz="2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47055-273D-45AC-A6A5-0A70F23E94E7}"/>
              </a:ext>
            </a:extLst>
          </p:cNvPr>
          <p:cNvSpPr/>
          <p:nvPr/>
        </p:nvSpPr>
        <p:spPr>
          <a:xfrm>
            <a:off x="1259632" y="260648"/>
            <a:ext cx="770485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>
                <a:tab pos="742950" algn="l"/>
              </a:tabLs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Доступ ребенка и персонала на территорию и внутри учреждения будет обеспечен только после дезинфекции рук, проверки температуры (которая не должна превышать 37,00 ° C) и при отсутствии симптомов респираторных вирусов. Если у ребенка обнаружена высокая температура, он будет передана родителю / опекуну для консультации с врачом.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Температура тела ребенка будет измеряться </a:t>
            </a:r>
            <a:r>
              <a:rPr lang="ru-RU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дома,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при приеме ребенка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ru-RU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перед сном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перед выходом из дома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 помощью необходимых записей в специальном реестре.</a:t>
            </a:r>
          </a:p>
          <a:p>
            <a:pPr marL="342900" lvl="0" indent="-342900"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>
                <a:tab pos="742950" algn="l"/>
              </a:tabLs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После выполнения / прохождения утреннего фильтра ребенок будет взят под присмотр воспитателем или помощником воспитателя и проведен в группу.</a:t>
            </a:r>
          </a:p>
          <a:p>
            <a:pPr marL="342900" lvl="0" indent="-342900"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>
                <a:tab pos="742950" algn="l"/>
              </a:tabLs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При доставке учреждения в учреждение и доставке ребенка домой родители будут оснащены масками, перчатками и будут ждать при входе в учреждение, соблюдая социальную дистанцию. В исключительных случаях, когда родители должны войти в вестибюль учреждения или группы детей, они также будут носить бахилы.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8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Другая 8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1518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Cambria</vt:lpstr>
      <vt:lpstr>Wingdings</vt:lpstr>
      <vt:lpstr>Calibri</vt:lpstr>
      <vt:lpstr>Arial</vt:lpstr>
      <vt:lpstr>Algerian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Будет рассмотрена возможность пополнения группы только детьми в возрасте до 4 лет в течение первого периода. В зависимости от эпидемиологической ситуации в обществе, дети в возрасте от 2 до 4 лет также могут быть приняты. По совместному решению APL и администрации учреждения, в зависимости от конкретных условий, положения семей (степень вовлеченности в работу) посещаемость учреждения детьми может быть смещена в течение недели (например, в четные дни - группа из 10 -12 детей, в нечетные дни - другая группа из 10-12 детей). В группе детей 1 воспитатель на 4-5 детей будет активен одновременно (2 воспитателя в группе и 1 помощник воспитателя) - в течение всего периода, пока сохраняется опасность заражения Covid-19.  * Составление пошагового графика прибытия и ухода детей  из учреждения раннего образования, чтобы избежать переполненности, с учетом социальной дистанции.  * Определение места и способа выполнения утреннего фильтра для детей и персонала.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ЭТО ЗАПРЕЩЕНО!</vt:lpstr>
      <vt:lpstr>           ПОМНИМ!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LENA</cp:lastModifiedBy>
  <cp:revision>131</cp:revision>
  <dcterms:created xsi:type="dcterms:W3CDTF">2014-07-06T18:18:01Z</dcterms:created>
  <dcterms:modified xsi:type="dcterms:W3CDTF">2020-07-15T19:24:31Z</dcterms:modified>
</cp:coreProperties>
</file>