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75" r:id="rId2"/>
    <p:sldId id="266" r:id="rId3"/>
    <p:sldId id="256" r:id="rId4"/>
    <p:sldId id="264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5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2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CA96A-B7DE-460F-9C84-0507B8D016D9}" type="datetimeFigureOut">
              <a:rPr lang="ru-RU" smtClean="0"/>
              <a:t>14.02.2021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30322-F2C4-4CED-B360-EBABC9FC98A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CA96A-B7DE-460F-9C84-0507B8D016D9}" type="datetimeFigureOut">
              <a:rPr lang="ru-RU" smtClean="0"/>
              <a:t>14.02.2021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30322-F2C4-4CED-B360-EBABC9FC98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CA96A-B7DE-460F-9C84-0507B8D016D9}" type="datetimeFigureOut">
              <a:rPr lang="ru-RU" smtClean="0"/>
              <a:t>14.02.2021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30322-F2C4-4CED-B360-EBABC9FC98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CA96A-B7DE-460F-9C84-0507B8D016D9}" type="datetimeFigureOut">
              <a:rPr lang="ru-RU" smtClean="0"/>
              <a:t>14.02.2021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30322-F2C4-4CED-B360-EBABC9FC98A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CA96A-B7DE-460F-9C84-0507B8D016D9}" type="datetimeFigureOut">
              <a:rPr lang="ru-RU" smtClean="0"/>
              <a:t>14.02.2021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30322-F2C4-4CED-B360-EBABC9FC98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CA96A-B7DE-460F-9C84-0507B8D016D9}" type="datetimeFigureOut">
              <a:rPr lang="ru-RU" smtClean="0"/>
              <a:t>14.02.2021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30322-F2C4-4CED-B360-EBABC9FC98A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CA96A-B7DE-460F-9C84-0507B8D016D9}" type="datetimeFigureOut">
              <a:rPr lang="ru-RU" smtClean="0"/>
              <a:t>14.02.2021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30322-F2C4-4CED-B360-EBABC9FC98A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CA96A-B7DE-460F-9C84-0507B8D016D9}" type="datetimeFigureOut">
              <a:rPr lang="ru-RU" smtClean="0"/>
              <a:t>14.02.2021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30322-F2C4-4CED-B360-EBABC9FC98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CA96A-B7DE-460F-9C84-0507B8D016D9}" type="datetimeFigureOut">
              <a:rPr lang="ru-RU" smtClean="0"/>
              <a:t>14.02.2021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30322-F2C4-4CED-B360-EBABC9FC98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CA96A-B7DE-460F-9C84-0507B8D016D9}" type="datetimeFigureOut">
              <a:rPr lang="ru-RU" smtClean="0"/>
              <a:t>14.02.2021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30322-F2C4-4CED-B360-EBABC9FC98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CA96A-B7DE-460F-9C84-0507B8D016D9}" type="datetimeFigureOut">
              <a:rPr lang="ru-RU" smtClean="0"/>
              <a:t>14.02.2021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30322-F2C4-4CED-B360-EBABC9FC98A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C4CA96A-B7DE-460F-9C84-0507B8D016D9}" type="datetimeFigureOut">
              <a:rPr lang="ru-RU" smtClean="0"/>
              <a:t>14.02.2021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5D30322-F2C4-4CED-B360-EBABC9FC98A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563887" y="4077072"/>
            <a:ext cx="4824537" cy="1857593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Воспитатель 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Петякшева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М.Н.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дидактическая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степень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УРО № 77 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817581" y="116633"/>
            <a:ext cx="7175351" cy="432047"/>
          </a:xfrm>
        </p:spPr>
        <p:txBody>
          <a:bodyPr/>
          <a:lstStyle/>
          <a:p>
            <a:pPr algn="ctr"/>
            <a:r>
              <a:rPr lang="ru-RU" sz="4400" i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i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400" i="1" dirty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i="1" dirty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400" i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Адаптация ребёнка в детском саду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317709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332656"/>
            <a:ext cx="7848872" cy="1080120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i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i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i="1" dirty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АДАПТАЦИЯ </a:t>
            </a:r>
            <a:r>
              <a:rPr lang="ru-RU" sz="2800" i="1" dirty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К ДЕТСКОМУ САДУ</a:t>
            </a:r>
            <a:r>
              <a:rPr lang="ru-RU" sz="2800" i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800" i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НИКАКОЙ ДОПОЛНИТЕЛЬНОЙ НАГРУЗКИ</a:t>
            </a:r>
            <a:endParaRPr lang="ru-RU" sz="2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395536" y="1412776"/>
            <a:ext cx="8496944" cy="5184576"/>
          </a:xfrm>
        </p:spPr>
        <p:txBody>
          <a:bodyPr>
            <a:normAutofit lnSpcReduction="10000"/>
          </a:bodyPr>
          <a:lstStyle/>
          <a:p>
            <a:pPr algn="l"/>
            <a:r>
              <a:rPr lang="ru-RU" dirty="0" smtClean="0"/>
              <a:t>В дошкольном учреждении ребенок теряет много энергии, как эмоциональной, так и физической. У него уже достаточно новых впечатлений. </a:t>
            </a:r>
            <a:r>
              <a:rPr lang="ru-RU" dirty="0"/>
              <a:t>Отложите на время все </a:t>
            </a:r>
            <a:r>
              <a:rPr lang="ru-RU" dirty="0" smtClean="0"/>
              <a:t>нововведения.</a:t>
            </a:r>
          </a:p>
          <a:p>
            <a:pPr algn="l"/>
            <a:r>
              <a:rPr lang="ru-RU" dirty="0">
                <a:solidFill>
                  <a:srgbClr val="FF0000"/>
                </a:solidFill>
              </a:rPr>
              <a:t>Задача родителей состоит в том, чтобы создать дома спокойную обстановку: </a:t>
            </a:r>
            <a:endParaRPr lang="ru-RU" dirty="0" smtClean="0">
              <a:solidFill>
                <a:srgbClr val="FF0000"/>
              </a:solidFill>
            </a:endParaRPr>
          </a:p>
          <a:p>
            <a:pPr algn="l"/>
            <a:r>
              <a:rPr lang="ru-RU" dirty="0" smtClean="0"/>
              <a:t>-Побудьте </a:t>
            </a:r>
            <a:r>
              <a:rPr lang="ru-RU" dirty="0"/>
              <a:t>с ним вдвоем; </a:t>
            </a:r>
            <a:endParaRPr lang="ru-RU" dirty="0" smtClean="0"/>
          </a:p>
          <a:p>
            <a:pPr algn="l"/>
            <a:r>
              <a:rPr lang="ru-RU" dirty="0" smtClean="0"/>
              <a:t>- </a:t>
            </a:r>
            <a:r>
              <a:rPr lang="ru-RU" dirty="0"/>
              <a:t>Поиграйте или почитайте вместе</a:t>
            </a:r>
            <a:r>
              <a:rPr lang="ru-RU" dirty="0" smtClean="0"/>
              <a:t>;</a:t>
            </a:r>
          </a:p>
          <a:p>
            <a:pPr algn="l"/>
            <a:r>
              <a:rPr lang="ru-RU" dirty="0" smtClean="0"/>
              <a:t>- </a:t>
            </a:r>
            <a:r>
              <a:rPr lang="ru-RU" dirty="0"/>
              <a:t>Не спешите домой после садика; </a:t>
            </a:r>
            <a:endParaRPr lang="ru-RU" dirty="0" smtClean="0"/>
          </a:p>
          <a:p>
            <a:pPr algn="l"/>
            <a:r>
              <a:rPr lang="ru-RU" dirty="0" smtClean="0"/>
              <a:t>- </a:t>
            </a:r>
            <a:r>
              <a:rPr lang="ru-RU" dirty="0"/>
              <a:t>Погуляйте на детской площадке или просто побродите, сопровождая прогулку веселой беседой; </a:t>
            </a:r>
            <a:endParaRPr lang="ru-RU" dirty="0" smtClean="0"/>
          </a:p>
          <a:p>
            <a:pPr algn="l"/>
            <a:r>
              <a:rPr lang="ru-RU" dirty="0" smtClean="0"/>
              <a:t>- </a:t>
            </a:r>
            <a:r>
              <a:rPr lang="ru-RU" dirty="0"/>
              <a:t>Обсудите прошедший день; </a:t>
            </a:r>
            <a:endParaRPr lang="ru-RU" dirty="0" smtClean="0"/>
          </a:p>
          <a:p>
            <a:pPr algn="l"/>
            <a:r>
              <a:rPr lang="ru-RU" dirty="0" smtClean="0"/>
              <a:t>- </a:t>
            </a:r>
            <a:r>
              <a:rPr lang="ru-RU" dirty="0"/>
              <a:t>Выслушайте ребенка, ответьте на все вопросы </a:t>
            </a:r>
            <a:r>
              <a:rPr lang="ru-RU" dirty="0" smtClean="0"/>
              <a:t>и</a:t>
            </a:r>
          </a:p>
          <a:p>
            <a:pPr algn="l"/>
            <a:r>
              <a:rPr lang="ru-RU" dirty="0" smtClean="0"/>
              <a:t> </a:t>
            </a:r>
            <a:r>
              <a:rPr lang="ru-RU" dirty="0"/>
              <a:t>поддержите, если произошла </a:t>
            </a:r>
            <a:r>
              <a:rPr lang="ru-RU" dirty="0" smtClean="0"/>
              <a:t>малейшая</a:t>
            </a:r>
          </a:p>
          <a:p>
            <a:pPr algn="l"/>
            <a:r>
              <a:rPr lang="ru-RU" dirty="0" smtClean="0"/>
              <a:t> </a:t>
            </a:r>
            <a:r>
              <a:rPr lang="ru-RU" dirty="0"/>
              <a:t>неприятность.</a:t>
            </a:r>
            <a:endParaRPr lang="ru-RU" dirty="0" smtClean="0"/>
          </a:p>
        </p:txBody>
      </p:sp>
      <p:pic>
        <p:nvPicPr>
          <p:cNvPr id="6" name="Picture 2" descr="C:\Users\Админ\Desktop\адапта\HH4ZPW_DZR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797152"/>
            <a:ext cx="2027836" cy="1810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490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7" y="260648"/>
            <a:ext cx="7848872" cy="936104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i="1" dirty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АДАПТАЦИЯ К ДЕТСКОМУ САДУ:</a:t>
            </a:r>
            <a:br>
              <a:rPr lang="ru-RU" sz="2800" i="1" dirty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НЕ ПУГАЙТЕ САДИКОМ</a:t>
            </a:r>
            <a:endParaRPr lang="ru-RU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556792"/>
            <a:ext cx="8712968" cy="504056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Если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кроха возбужден и неуправляем,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пытайтесь приструнить его фразами типа: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Если ты не успокоишься, отведу тебя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Обратно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детский садик!»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формируйте образ детского сада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</a:t>
            </a:r>
          </a:p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места, которым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наказывают, будьте </a:t>
            </a:r>
          </a:p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терпеливы,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проявляйте понимание и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проницательность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2200" b="1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НАБЛЮДЕНИЕ ЗА АДАПТАЦИЕЙ </a:t>
            </a:r>
          </a:p>
          <a:p>
            <a:pPr algn="l"/>
            <a:r>
              <a:rPr lang="ru-RU" sz="2200" b="1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РЕБЁНКА.</a:t>
            </a:r>
          </a:p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группе пребывания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педагогами </a:t>
            </a:r>
          </a:p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заполняются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адаптационные листы.</a:t>
            </a:r>
          </a:p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/>
            <a:r>
              <a:rPr lang="ru-RU" dirty="0" smtClean="0"/>
              <a:t>        </a:t>
            </a:r>
            <a:endParaRPr lang="ru-RU" dirty="0"/>
          </a:p>
        </p:txBody>
      </p:sp>
      <p:pic>
        <p:nvPicPr>
          <p:cNvPr id="3074" name="Picture 2" descr="C:\Users\Админ\Pictures\15.11.2020_23.35.10_RE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955" y="1340768"/>
            <a:ext cx="3816424" cy="5302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659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40960" cy="936104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СТЕПЕНИ ТЯЖЕСТИ ПРОХОЖДЕНИЯ АДАПТАЦИИ В ДОШКОЛЬНОМ УЧРЕЖДЕНИИ</a:t>
            </a:r>
            <a:endParaRPr lang="ru-RU" sz="2800" i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340768"/>
            <a:ext cx="8496944" cy="5184576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ru-RU" b="1" u="sng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Легкая адаптация: </a:t>
            </a:r>
            <a:endParaRPr lang="ru-RU" b="1" u="sng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временное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нарушение сна (нормализуется в течение 7-10 дней),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нарушение аппетита (норма по истечении 10 дней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неадекватные эмоциональные реакции (капризы, замкнутость, агрессия, угнетенное состояние и т.п.), изменения в речевой, ориентировочной и игровой активности приходят в норму за 20-30 дней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dirty="0">
                <a:latin typeface="Times New Roman" pitchFamily="18" charset="0"/>
                <a:cs typeface="Times New Roman" pitchFamily="18" charset="0"/>
              </a:rPr>
              <a:t> - характер взаимоотношений со взрослыми и двигательная активность практически не изменяются,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функциональные нарушения практически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выражены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нормализуются за 2-4 недели, заболеваний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возникает.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симптомы исчезают в течение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месяца </a:t>
            </a:r>
          </a:p>
          <a:p>
            <a:pPr algn="l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(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2-3 недели нормативно).</a:t>
            </a:r>
            <a:endParaRPr lang="ru-RU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Админ\Desktop\адапта\HH4ZPW_DZR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653136"/>
            <a:ext cx="2027836" cy="1810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3387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95536" y="332656"/>
            <a:ext cx="8286502" cy="6048672"/>
          </a:xfrm>
        </p:spPr>
        <p:txBody>
          <a:bodyPr/>
          <a:lstStyle/>
          <a:p>
            <a:pPr marL="0" indent="0" algn="l">
              <a:lnSpc>
                <a:spcPct val="150000"/>
              </a:lnSpc>
              <a:buNone/>
            </a:pPr>
            <a:r>
              <a:rPr lang="ru-RU" sz="2000" u="sng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u="sng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u="sng" dirty="0" smtClean="0"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Средняя </a:t>
            </a:r>
            <a:r>
              <a:rPr lang="ru-RU" sz="2000" u="sng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адаптация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000" b="0" dirty="0" smtClean="0">
                <a:effectLst/>
                <a:latin typeface="Times New Roman" pitchFamily="18" charset="0"/>
                <a:cs typeface="Times New Roman" pitchFamily="18" charset="0"/>
              </a:rPr>
              <a:t>се </a:t>
            </a:r>
            <a:r>
              <a:rPr lang="ru-RU" sz="2000" b="0" dirty="0">
                <a:effectLst/>
                <a:latin typeface="Times New Roman" pitchFamily="18" charset="0"/>
                <a:cs typeface="Times New Roman" pitchFamily="18" charset="0"/>
              </a:rPr>
              <a:t>нарушения выражены более длительно</a:t>
            </a:r>
            <a:r>
              <a:rPr lang="ru-RU" sz="2000" b="0" dirty="0" smtClean="0">
                <a:effectLst/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000" b="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effectLst/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0" dirty="0">
                <a:effectLst/>
                <a:latin typeface="Times New Roman" pitchFamily="18" charset="0"/>
                <a:cs typeface="Times New Roman" pitchFamily="18" charset="0"/>
              </a:rPr>
              <a:t>сон, аппетит восстанавливаются в течение 20-40 дней, ориентировочная деятельность (20 дней), </a:t>
            </a:r>
            <a:r>
              <a:rPr lang="ru-RU" sz="2000" b="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effectLst/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0" dirty="0">
                <a:effectLst/>
                <a:latin typeface="Times New Roman" pitchFamily="18" charset="0"/>
                <a:cs typeface="Times New Roman" pitchFamily="18" charset="0"/>
              </a:rPr>
              <a:t>речевая активность (30-40 дней), </a:t>
            </a:r>
            <a:r>
              <a:rPr lang="ru-RU" sz="2000" b="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effectLst/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0" dirty="0">
                <a:effectLst/>
                <a:latin typeface="Times New Roman" pitchFamily="18" charset="0"/>
                <a:cs typeface="Times New Roman" pitchFamily="18" charset="0"/>
              </a:rPr>
              <a:t>эмоциональное состояние (30 дней), </a:t>
            </a:r>
            <a:r>
              <a:rPr lang="ru-RU" sz="2000" b="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effectLst/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0" dirty="0">
                <a:effectLst/>
                <a:latin typeface="Times New Roman" pitchFamily="18" charset="0"/>
                <a:cs typeface="Times New Roman" pitchFamily="18" charset="0"/>
              </a:rPr>
              <a:t>двигательная активность, претерпевающая значительные изменения, приходит в норму за 30-35 дней. </a:t>
            </a:r>
            <a:r>
              <a:rPr lang="ru-RU" sz="2000" b="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effectLst/>
                <a:latin typeface="Times New Roman" pitchFamily="18" charset="0"/>
                <a:cs typeface="Times New Roman" pitchFamily="18" charset="0"/>
              </a:rPr>
              <a:t>- функциональные </a:t>
            </a:r>
            <a:r>
              <a:rPr lang="ru-RU" sz="2000" b="0" dirty="0">
                <a:effectLst/>
                <a:latin typeface="Times New Roman" pitchFamily="18" charset="0"/>
                <a:cs typeface="Times New Roman" pitchFamily="18" charset="0"/>
              </a:rPr>
              <a:t>изменения отчетливо выражены, фиксируются заболевания</a:t>
            </a:r>
            <a:r>
              <a:rPr lang="ru-RU" sz="2000" b="0" dirty="0" smtClean="0"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000" b="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effectLst/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Взаимодействие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с взрослыми и сверстниками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                          не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нарушается.</a:t>
            </a:r>
            <a:endParaRPr lang="ru-RU" sz="20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Админ\Desktop\адапта\HH4ZPW_DZR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797152"/>
            <a:ext cx="2027836" cy="1810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0375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quarter" idx="4294967295"/>
          </p:nvPr>
        </p:nvSpPr>
        <p:spPr>
          <a:xfrm>
            <a:off x="251520" y="332656"/>
            <a:ext cx="8496944" cy="6120532"/>
          </a:xfrm>
        </p:spPr>
        <p:txBody>
          <a:bodyPr>
            <a:normAutofit fontScale="92500"/>
          </a:bodyPr>
          <a:lstStyle/>
          <a:p>
            <a:pPr marL="45720" indent="0">
              <a:lnSpc>
                <a:spcPct val="150000"/>
              </a:lnSpc>
              <a:buNone/>
            </a:pPr>
            <a:r>
              <a:rPr lang="ru-RU" u="sng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Тяжелая адаптация.  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(от 2 до 6 месяцев) сопровождается грубым нарушением всех проявлений и реакций ребенка. Он  характеризуется снижением аппетита (иногда возникает рвота при кормлении), резким нарушением сна, ребенок нередко избегает контактов со сверстниками, пытается уединиться, отмечается проявление агрессии, подавленное состояние в течение долгого времени. Обычно видимые изменения происходят в  речевой и двигательной активности, возможна временная задержка в психическом развитии. 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тяжелой адаптации, как правило, дети болеют в течение первых 10 дней и продолжают повторно болеть в  течение </a:t>
            </a:r>
            <a:endParaRPr lang="ru-RU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всего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времени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привыкания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 коллективу.</a:t>
            </a:r>
            <a:br>
              <a:rPr lang="ru-RU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pic>
        <p:nvPicPr>
          <p:cNvPr id="6" name="Picture 2" descr="C:\Users\Админ\Desktop\адапта\HH4ZPW_DZR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653136"/>
            <a:ext cx="2027836" cy="1810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824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3" y="188640"/>
            <a:ext cx="8568952" cy="936104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i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ФАКТОРЫ, МЕШАЮЩИЕ АДАПТАЦИИ РЕБЁНКА К ДОШКОЛЬНОМУ УЧРЕЖДЕНИЮ</a:t>
            </a:r>
            <a:endParaRPr lang="ru-RU" sz="2800" i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052736"/>
            <a:ext cx="8640960" cy="5688632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Слишком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сильная зависимость ребенка от мамы;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Чрезмерная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тревожность родителей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Нежелание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взрослых давать самостоятельность малышу;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-Воспитание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ребенка в духе вседозволенности; </a:t>
            </a: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Болезненность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малыша;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Отсутствие в 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доме адекватного малышу режима дня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Адаптационная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система ребенка достаточно сильна, чтобы выдержать это испытание, даже если слезы текут рекой.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Парадоксально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но факт: </a:t>
            </a: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хорошо, что кроха плачет!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Поверьте, у него настоящее горе, ведь он расстается с самыми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дорогими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людьми – с родителями! Он пока не знает, что вы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обязательно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придете, еще не установился режим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/>
              <a:t> </a:t>
            </a:r>
            <a:endParaRPr lang="ru-RU" dirty="0" smtClean="0"/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Хуже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когда ребенок настолько зажат тисками стресса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что не может плакать.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Плачь – это помощник нервной </a:t>
            </a: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системы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он не дает ей перегружаться.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Поэтому не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бойтесь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детского плача, не сердитесь на ребенка за «нытье». Конечно, детские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слезы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заставляют вас переживать, но вы тоже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обязательно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справитесь.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Админ\Desktop\адапта\HH4ZPW_DZR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825279"/>
            <a:ext cx="2027836" cy="1810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7617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51521" y="260648"/>
            <a:ext cx="8568951" cy="6408712"/>
          </a:xfrm>
        </p:spPr>
        <p:txBody>
          <a:bodyPr/>
          <a:lstStyle/>
          <a:p>
            <a:pPr marL="0" indent="0" algn="l">
              <a:buNone/>
            </a:pPr>
            <a:r>
              <a:rPr lang="ru-RU" sz="2000" b="0" dirty="0" smtClean="0">
                <a:effectLst/>
                <a:latin typeface="Times New Roman" pitchFamily="18" charset="0"/>
                <a:cs typeface="Times New Roman" pitchFamily="18" charset="0"/>
              </a:rPr>
              <a:t>           Успешной </a:t>
            </a:r>
            <a:r>
              <a:rPr lang="ru-RU" sz="2000" b="0" dirty="0">
                <a:effectLst/>
                <a:latin typeface="Times New Roman" pitchFamily="18" charset="0"/>
                <a:cs typeface="Times New Roman" pitchFamily="18" charset="0"/>
              </a:rPr>
              <a:t>будет та адаптация, которая организована не как приспособительный процесс, когда ребёнка побуждают усваивать имеющиеся стереотипы, а как конструирующая деятельность, предполагающая перестройку имеющихся форм поведения и образование новых.</a:t>
            </a:r>
            <a:br>
              <a:rPr lang="ru-RU" sz="2000" b="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>
                <a:effectLst/>
                <a:latin typeface="Times New Roman" pitchFamily="18" charset="0"/>
                <a:cs typeface="Times New Roman" pitchFamily="18" charset="0"/>
              </a:rPr>
              <a:t>            Для успешной адаптации необходимо организовать удовлетворение основных потребностей ребёнка, как органических (в отдыхе, еде и др.), так и социальных (в доверительных контактах и сотрудничестве со взрослым, познании, признании, одобрении и др.).</a:t>
            </a:r>
            <a:br>
              <a:rPr lang="ru-RU" sz="2000" b="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b="0" i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i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i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i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Будьте </a:t>
            </a:r>
            <a:r>
              <a:rPr lang="ru-RU" sz="2000" i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терпеливы, проявляйте понимание и проницательность</a:t>
            </a:r>
            <a:r>
              <a:rPr lang="ru-RU" sz="2000" i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000" i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И </a:t>
            </a:r>
            <a:r>
              <a:rPr lang="ru-RU" sz="2000" i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очень скоро детский сад превратится для </a:t>
            </a:r>
            <a:r>
              <a:rPr lang="ru-RU" sz="2000" i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малыша</a:t>
            </a:r>
            <a:br>
              <a:rPr lang="ru-RU" sz="2000" i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в </a:t>
            </a:r>
            <a:r>
              <a:rPr lang="ru-RU" sz="2000" i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уютный</a:t>
            </a:r>
            <a:r>
              <a:rPr lang="ru-RU" sz="2000" i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2000" i="1" dirty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хорошо знакомый и привычный мир!</a:t>
            </a:r>
            <a:endParaRPr lang="ru-RU" sz="20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Админ\Desktop\адапта\HH4ZPW_DZR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653136"/>
            <a:ext cx="2027836" cy="1810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3408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568952" cy="864096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НЕ НУЖНО ВЕСТИ СЕБЯ РОДИТЕЛЯМ, КОГДА РЕБЁНОК НАЧИНАЕТ ПОСЕЩАТЬ ДОШКОЛЬНОЕ УЧРЕЖДЕНИЕ</a:t>
            </a:r>
            <a:endParaRPr lang="ru-RU" sz="2400" i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1412776"/>
            <a:ext cx="8568952" cy="5112568"/>
          </a:xfrm>
        </p:spPr>
        <p:txBody>
          <a:bodyPr>
            <a:noAutofit/>
          </a:bodyPr>
          <a:lstStyle/>
          <a:p>
            <a:pPr lv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присутствии ребенка плохо отзываться о детском саде или его сотрудниках. </a:t>
            </a:r>
          </a:p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-«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Наказывать» ребенка детским садом (например: «Капризничаешь, тогда я сегодня тебя из детского сада не заберу») или поздно забирать домой.</a:t>
            </a:r>
          </a:p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-Мешать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его контактам с детьми в группе.</a:t>
            </a:r>
          </a:p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-Не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уменьшать, а увеличивать нагрузку на нервную систему.</a:t>
            </a:r>
          </a:p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-Водить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ребенка в многолюдные и шумные места.</a:t>
            </a:r>
          </a:p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-Все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время кутать, одевать не по сезону.</a:t>
            </a:r>
          </a:p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-Наказывать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 детские капризы.</a:t>
            </a:r>
          </a:p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воскресные дни резко изменять режим ребенка.</a:t>
            </a:r>
          </a:p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-Все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время обсуждать в его присутствии проблемы, связанные с детским садом.</a:t>
            </a:r>
          </a:p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-Не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обращать внимания на отклонения в обычном поведении ребенка.</a:t>
            </a:r>
          </a:p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-Не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выполнять все предписания врача.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9774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68952" cy="864096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НУЖНО ВЕСТИ СЕБЯ РОДИТЕЛЯМ С РЕБЕНКОМ, КОГДА ОН НАЧАЛ ПОСЕЩАТЬ </a:t>
            </a:r>
            <a:br>
              <a:rPr lang="ru-RU" sz="2000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ДОШКОЛЬНОЕ УЧРЕЖДЕНИЕ</a:t>
            </a:r>
            <a:endParaRPr lang="ru-RU" sz="2000" i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504" y="1268760"/>
            <a:ext cx="9036496" cy="5400600"/>
          </a:xfrm>
        </p:spPr>
        <p:txBody>
          <a:bodyPr>
            <a:normAutofit fontScale="32500" lnSpcReduction="20000"/>
          </a:bodyPr>
          <a:lstStyle/>
          <a:p>
            <a:pPr lv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- Заблаговременно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формировать у ребенка положительную установку к детскому саду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- Настраивать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ребенка на мажорный лад. Внушать ему, что это очень здорово, что он дорос до сада и стал таким большим.</a:t>
            </a:r>
          </a:p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- Рассказывать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веселые истории из жизни знакомых вам детей, посещающих детский сад, делиться личным опытом.</a:t>
            </a:r>
          </a:p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- Ориентировать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ребенка на воспитателя. Он должен твердо знать: чтобы не случилось, всегда можно обратиться к тому за помощью.</a:t>
            </a:r>
          </a:p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- Имя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отчество будущей воспитательницы должно постоянно фигурировать в ваших разговорах, ее образ должен войти в сознание ребенка.</a:t>
            </a:r>
          </a:p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- Обязательно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расскажите воспитателю об особенностях и привычках ребенка. Не бойтесь быть назойливым.</a:t>
            </a:r>
          </a:p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- Следите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за своими эмоциями. Часто мамы, готовя ребенка в сад, ведут себя, словно провожают ребенка на фронт. Если вы действуете уверенно, то и ребенок будет спокоен.</a:t>
            </a:r>
          </a:p>
          <a:p>
            <a:r>
              <a:rPr lang="ru-RU" dirty="0"/>
              <a:t>	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4724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440160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i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НУЖНО ВЕСТИ СЕБЯ РОДИТЕЛЯМ С РЕБЕНКОМ, КОГДА ОН НАЧАЛ ПОСЕЩАТЬ </a:t>
            </a:r>
            <a:br>
              <a:rPr lang="ru-RU" sz="2400" i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ДОШКОЛЬНОЕ УЧРЕЖДЕНИЕ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504" y="1628800"/>
            <a:ext cx="8856984" cy="5112568"/>
          </a:xfrm>
        </p:spPr>
        <p:txBody>
          <a:bodyPr>
            <a:normAutofit fontScale="25000" lnSpcReduction="20000"/>
          </a:bodyPr>
          <a:lstStyle/>
          <a:p>
            <a:pPr lvl="0" algn="l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- Не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оставляйте его в дошкольном коллективе на целый день, как можно раньше забирайте его домой.</a:t>
            </a:r>
          </a:p>
          <a:p>
            <a:pPr algn="l"/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- Создать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спокойный, бесконфликтный климат для него в семье.</a:t>
            </a:r>
          </a:p>
          <a:p>
            <a:pPr algn="l"/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- Щадить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его ослабленную нервную систему.</a:t>
            </a:r>
          </a:p>
          <a:p>
            <a:pPr algn="l"/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- Не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увеличивать, а уменьшать нагрузку на нервную систему.</a:t>
            </a:r>
          </a:p>
          <a:p>
            <a:pPr algn="l"/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Намного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сократить просмотр телевизионных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передач.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- Как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можно раньше сообщить врачу и воспитателям о личностных особенностях малыша.</a:t>
            </a:r>
          </a:p>
          <a:p>
            <a:pPr algn="l"/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- Не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кутать своего ребенка, а одевать его так, как необходимо в соответствии с температурой в группе.</a:t>
            </a:r>
          </a:p>
          <a:p>
            <a:pPr algn="l"/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- Создать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в воскресные дни дома для него режим такой же, как и в детском учреждении.</a:t>
            </a:r>
          </a:p>
          <a:p>
            <a:pPr algn="l"/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- Не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реагировать на выходки ребенка и не наказывать его за детские капризы.</a:t>
            </a:r>
          </a:p>
          <a:p>
            <a:pPr algn="l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проявлении изменений в обычном поведении ребенка как можно раньше обратиться к детскому врачу.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932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79512" y="908721"/>
            <a:ext cx="8424935" cy="5025944"/>
          </a:xfrm>
        </p:spPr>
        <p:txBody>
          <a:bodyPr>
            <a:normAutofit/>
          </a:bodyPr>
          <a:lstStyle/>
          <a:p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“Детство — это важнейший период человеческой жизни, не подготовка к будущей жизни, а настоящая, яркая, самобытная, неповторимая жизнь. И от того, кто вел ребенка за руку в детские годы, что вошло в его разум и сердце из окружающего мира — от этого в решающей степени зависит, каким человеком станет сегодняшний малыш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”.                                                                                 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В.А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. Сухомлинский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175351" cy="648071"/>
          </a:xfrm>
        </p:spPr>
        <p:txBody>
          <a:bodyPr/>
          <a:lstStyle/>
          <a:p>
            <a:pPr marL="182880" indent="0">
              <a:buNone/>
            </a:pPr>
            <a:r>
              <a:rPr lang="ru-RU" sz="2800" i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  Адаптация </a:t>
            </a:r>
            <a:r>
              <a:rPr lang="ru-RU" sz="2800" i="1" dirty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ребёнка в детском саду</a:t>
            </a:r>
          </a:p>
        </p:txBody>
      </p:sp>
      <p:pic>
        <p:nvPicPr>
          <p:cNvPr id="2051" name="Picture 3" descr="C:\Users\Админ\Desktop\адапта\a901a91ba8a29e781dafdec6af61caa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140968"/>
            <a:ext cx="8136904" cy="3478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7322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988840"/>
            <a:ext cx="7992888" cy="2016224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 !</a:t>
            </a:r>
            <a:endParaRPr lang="ru-RU" sz="4000" i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Админ\Desktop\адапта\HH4ZPW_DZR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653136"/>
            <a:ext cx="2027836" cy="1810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4216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такое адаптация?</a:t>
            </a:r>
            <a:endParaRPr lang="ru-RU" sz="3600" i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251520" y="908720"/>
            <a:ext cx="8435280" cy="547260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В общем плане под этим процессом понимают приспособление индивида к новой среде и условиям. Такие изменения оказывают влияние на психику любого человека, в том числе и малышей, которые вынуждены приспосабливаться к саду. Следует подробнее разобраться в том, что представляет собой адаптация к детскому садику. В первую очередь она требуется от ребёнка огромных энергетических затрат, в результате чего детский организм перенапрягается. К тому же нельзя сбрасывать со счетов изменившиеся жизненные условия, а именно: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• отсутствуют поблизости мамы с папой и прочие родственники;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• необходимо соблюдать чёткий дневной распорядок;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• нужно взаимодействовать с другими детьми;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• уменьшается количество времени, которое уделяется конкретному ребёнку ;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 малыш вынужден подчиняться требованиям чужих взрослых.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Итак, жизнь малыша изменяется коренным образом. К тому же адаптационный процесс нередко чреват нежелательными сдвигами в детском организме, которые выражаются внешне в виде нарушенных поведенческих норм и «плохих» поступков.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956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40960" cy="6264696"/>
          </a:xfrm>
        </p:spPr>
        <p:txBody>
          <a:bodyPr/>
          <a:lstStyle/>
          <a:p>
            <a:pPr marL="0" indent="0" algn="l">
              <a:buNone/>
            </a:pPr>
            <a:r>
              <a:rPr lang="ru-RU" sz="2000" b="0" dirty="0" smtClean="0">
                <a:effectLst/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400" b="0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Общая цель </a:t>
            </a:r>
            <a:r>
              <a:rPr lang="ru-RU" sz="2400" b="0" dirty="0" smtClean="0">
                <a:effectLst/>
                <a:latin typeface="Times New Roman" pitchFamily="18" charset="0"/>
                <a:cs typeface="Times New Roman" pitchFamily="18" charset="0"/>
              </a:rPr>
              <a:t>поддержки ребёнка в адаптационный период – формирование у него нового, совместно с другими детьми, способа жизнедеятельности и форм удовлетворения своих потребностей под руководством воспитателя. Проводится профилактика и торможение отрицательных эмоций.  Это достигается как в процессе использования разработанной системы адаптационных игр с детьми, так и при организации различных видов детской активности, имеющих </a:t>
            </a:r>
            <a:r>
              <a:rPr lang="ru-RU" sz="2400" b="0" dirty="0" err="1" smtClean="0">
                <a:effectLst/>
                <a:latin typeface="Times New Roman" pitchFamily="18" charset="0"/>
                <a:cs typeface="Times New Roman" pitchFamily="18" charset="0"/>
              </a:rPr>
              <a:t>психогимнастический</a:t>
            </a:r>
            <a:r>
              <a:rPr lang="ru-RU" sz="2400" b="0" dirty="0" smtClean="0">
                <a:effectLst/>
                <a:latin typeface="Times New Roman" pitchFamily="18" charset="0"/>
                <a:cs typeface="Times New Roman" pitchFamily="18" charset="0"/>
              </a:rPr>
              <a:t>, психопрофилактический характер.</a:t>
            </a:r>
            <a:br>
              <a:rPr lang="ru-RU" sz="2400" b="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0" dirty="0" smtClean="0"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Первый этап </a:t>
            </a:r>
            <a:r>
              <a:rPr lang="ru-RU" sz="2400" b="0" dirty="0" smtClean="0">
                <a:effectLst/>
                <a:latin typeface="Times New Roman" pitchFamily="18" charset="0"/>
                <a:cs typeface="Times New Roman" pitchFamily="18" charset="0"/>
              </a:rPr>
              <a:t>– развитие контактов со взрослым (ко второму этапу переходят после установления доверительных контактов).</a:t>
            </a:r>
            <a:br>
              <a:rPr lang="ru-RU" sz="2400" b="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0" dirty="0" smtClean="0"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0" dirty="0" smtClean="0"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Второй этап </a:t>
            </a:r>
            <a:r>
              <a:rPr lang="ru-RU" sz="2400" b="0" dirty="0" smtClean="0">
                <a:effectLst/>
                <a:latin typeface="Times New Roman" pitchFamily="18" charset="0"/>
                <a:cs typeface="Times New Roman" pitchFamily="18" charset="0"/>
              </a:rPr>
              <a:t>– освоение новых видов занятий, игрового пространства (к третьему этапу переходят после </a:t>
            </a:r>
            <a:br>
              <a:rPr lang="ru-RU" sz="2400" b="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0" dirty="0" smtClean="0">
                <a:effectLst/>
                <a:latin typeface="Times New Roman" pitchFamily="18" charset="0"/>
                <a:cs typeface="Times New Roman" pitchFamily="18" charset="0"/>
              </a:rPr>
              <a:t>формирования у ребёнка уверенного поведения </a:t>
            </a:r>
            <a:br>
              <a:rPr lang="ru-RU" sz="2400" b="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0" dirty="0" smtClean="0">
                <a:effectLst/>
                <a:latin typeface="Times New Roman" pitchFamily="18" charset="0"/>
                <a:cs typeface="Times New Roman" pitchFamily="18" charset="0"/>
              </a:rPr>
              <a:t>в новой пространственно – игровой среде)</a:t>
            </a:r>
            <a:br>
              <a:rPr lang="ru-RU" sz="2400" b="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0" dirty="0" smtClean="0"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Третий этап </a:t>
            </a:r>
            <a:r>
              <a:rPr lang="ru-RU" sz="2400" b="0" dirty="0" smtClean="0">
                <a:effectLst/>
                <a:latin typeface="Times New Roman" pitchFamily="18" charset="0"/>
                <a:cs typeface="Times New Roman" pitchFamily="18" charset="0"/>
              </a:rPr>
              <a:t>– формирование контактов с</a:t>
            </a:r>
            <a:br>
              <a:rPr lang="ru-RU" sz="2400" b="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0" dirty="0" smtClean="0">
                <a:effectLst/>
                <a:latin typeface="Times New Roman" pitchFamily="18" charset="0"/>
                <a:cs typeface="Times New Roman" pitchFamily="18" charset="0"/>
              </a:rPr>
              <a:t> ровесниками.</a:t>
            </a:r>
            <a:br>
              <a:rPr lang="ru-RU" sz="2400" b="0" dirty="0" smtClean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C:\Users\Админ\Desktop\адапта\HH4ZPW_DZR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725144"/>
            <a:ext cx="2027836" cy="1810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8972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48872" cy="648072"/>
          </a:xfrm>
        </p:spPr>
        <p:txBody>
          <a:bodyPr/>
          <a:lstStyle/>
          <a:p>
            <a:pPr marL="0" indent="0">
              <a:buNone/>
            </a:pPr>
            <a:r>
              <a:rPr lang="ru-RU" sz="3200" i="1" dirty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Любая адаптация идет на двух уровнях:</a:t>
            </a:r>
            <a:endParaRPr lang="ru-RU" sz="3200" i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95536" y="1340768"/>
            <a:ext cx="8568952" cy="5184576"/>
          </a:xfrm>
        </p:spPr>
        <p:txBody>
          <a:bodyPr/>
          <a:lstStyle/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физическом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уровне малышу надо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привыкнуть:</a:t>
            </a:r>
          </a:p>
          <a:p>
            <a:pPr marL="342900" indent="-342900" algn="l">
              <a:buClrTx/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новому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режиму - определенному, заданному ритму жизни, новым нагрузкам ( необходимо сидеть, слушать, выполнять просьбы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342900" indent="-342900" algn="l">
              <a:buClrTx/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необходимости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самоограничений;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ClrTx/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невозможности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уединения;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новой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пище, новым помещениям и т.д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ru-RU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психологическом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уровне малышу стоит привыкнуть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algn="l">
              <a:buClrTx/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 отсутствию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значимого взрослого (мамы, папы и т.д.);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ClrTx/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необходимости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одиночку справляться со своими проблемами;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ClrTx/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большому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количеству новых людей и необходимости с ними взаимодействовать;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ClrTx/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необходимости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отстаивать свое личное пространство.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Админ\Desktop\адапта\HH4ZPW_DZR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8660" y="4869159"/>
            <a:ext cx="2027836" cy="1810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5335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1008112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i="1" dirty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АДАПТАЦИЯ К ДЕТСКОМУ САДУ: </a:t>
            </a:r>
            <a:r>
              <a:rPr lang="ru-RU" sz="2800" i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ru-RU" sz="2800" i="1" dirty="0" smtClean="0"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УСТАЛОСТЬ</a:t>
            </a:r>
            <a:endParaRPr lang="ru-RU" sz="2800" i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196751"/>
            <a:ext cx="8436548" cy="5267241"/>
          </a:xfrm>
        </p:spPr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Если с ребенком сложно справиться вечером после садика, то основная причина такого его поведения – усталость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algn="l">
              <a:buClrTx/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оторванность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от мамы и присутствие вокруг большого количества чужих людей – основные источники напряжения для крохи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l">
              <a:buClrTx/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кроме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того, дома он живет по одним правилам, 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дошкольном учреждении они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большей или меньшей степени отличаются от домашних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l">
              <a:buClrTx/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каждый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день ему приходится переключаться то на ваш стиль общения, то 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стиль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общения воспитателей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>
              <a:buClrTx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Заботливым родителям нужно смягчить ту травмирующую ситуацию, которую испытывает ребенок, и помочь ему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ClrTx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адаптироваться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снять напряжение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после</a:t>
            </a:r>
          </a:p>
          <a:p>
            <a:pPr algn="l">
              <a:buClrTx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пребывания в детском саду.</a:t>
            </a:r>
          </a:p>
        </p:txBody>
      </p:sp>
      <p:pic>
        <p:nvPicPr>
          <p:cNvPr id="4" name="Picture 2" descr="C:\Users\Админ\Desktop\адапта\HH4ZPW_DZR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653136"/>
            <a:ext cx="2027836" cy="1810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2696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352928" cy="1008112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i="1" dirty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АДАПТАЦИЯ К ДЕТСКОМУ САДУ: </a:t>
            </a:r>
            <a:r>
              <a:rPr lang="ru-RU" sz="2800" i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i="1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РЕЖИМ</a:t>
            </a:r>
            <a:endParaRPr lang="ru-RU" sz="2800" i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85123" y="1124744"/>
            <a:ext cx="8364540" cy="5400600"/>
          </a:xfrm>
        </p:spPr>
        <p:txBody>
          <a:bodyPr/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Режим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жизни ребенка чрезвычайно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важен.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Резкая его смена – это стресс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.Узнайте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режим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вашего дошкольного учреждения 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начинайте постепенно вводить его дома, адаптировать к нему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ребенка.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Хорошо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если вы сделали это за месяц-полтора до того, как малыш впервые окажется в саду. Ребенку будет от этого только лучше (рекомендация педиатров и детских неврологов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ctr"/>
            <a:r>
              <a:rPr lang="ru-RU" sz="2800" b="1" i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АДАПТАЦИЯ К ДЕТСКОМУ </a:t>
            </a:r>
            <a:r>
              <a:rPr lang="ru-RU" sz="2800" b="1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САДУ:</a:t>
            </a:r>
          </a:p>
          <a:p>
            <a:pPr algn="ctr"/>
            <a:r>
              <a:rPr lang="ru-RU" sz="28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СПАТЬ ПОРА</a:t>
            </a:r>
          </a:p>
          <a:p>
            <a:pPr algn="l"/>
            <a:r>
              <a:rPr lang="ru-RU" sz="28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Позаботьтесь о том, чтобы ребёнок хорошо высыпался ночью.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длительном недосыпании у малыша будет ослабление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внимания, памяти , плаксивость . Дети становятся 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возбужденными или, наоборот, вялыми, снижается аппетит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сопротивляемость организма к заболеваниям. 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Админ\Desktop\адапта\HH4ZPW_DZR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869160"/>
            <a:ext cx="2027836" cy="1810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3609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116632"/>
            <a:ext cx="8568952" cy="864096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i="1" dirty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АДАПТАЦИЯ К ДЕТСКОМУ САДУ: </a:t>
            </a:r>
            <a:br>
              <a:rPr lang="ru-RU" sz="2800" i="1" dirty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Доброе утро, малыш!</a:t>
            </a:r>
            <a:endParaRPr lang="ru-RU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251520" y="1052736"/>
            <a:ext cx="8568952" cy="5544616"/>
          </a:xfrm>
        </p:spPr>
        <p:txBody>
          <a:bodyPr>
            <a:normAutofit lnSpcReduction="10000"/>
          </a:bodyPr>
          <a:lstStyle/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Лучшее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пробуждение ребенка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самостоятельное.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Если ребенка будят в фазе глубокого сна, то он просыпается не сразу, тяжело, часто капризничает, бывает вял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пассивен.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Разбудите малыша на 10 минут пораньше, позвольте ему немного понежиться в постели до полного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пробуждения.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Надевайте в садик только ту одежду, в которой ребенок сможет чувствовать себя раскованно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свободно.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Одежда должна быть простой, чтобы ребенок мог самостоятельно легко снимать и надевать ее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ru-RU" sz="2800" b="1" i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АДАПТАЦИЯ К ДЕТСКОМУ САДУ: </a:t>
            </a:r>
            <a:endParaRPr lang="ru-RU" sz="2800" b="1" i="1" dirty="0" smtClean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ru-RU" sz="28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Ты уже большой!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ru-RU" i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Старайтесь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чтобы малыш умывался, одевался, засыпал и аккуратно ел за общим столом, пользуясь вилкой и ложкой, пил из чашки.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Важно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чтобы ребенок мог обходиться без посторонней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помощи в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туалете и сообщать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взрослым о такой  необходимости.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Чем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лучше эти навыки развиты, тем меньший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эмоциональный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физический дискомфорт ребенок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испытывает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вдали от мамы в незнакомом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коллективе.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Админ\Desktop\адапта\HH4ZPW_DZR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3376" y="4794448"/>
            <a:ext cx="2027836" cy="1810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6506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Админ\Desktop\адапта\HH4ZPW_DZR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794447"/>
            <a:ext cx="2027836" cy="1810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750969" y="188640"/>
            <a:ext cx="6067197" cy="432048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НО!</a:t>
            </a:r>
            <a:endParaRPr lang="ru-RU" sz="28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23528" y="692696"/>
            <a:ext cx="8508556" cy="591260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бы хорошо не был малыш подготовлен к дошкольному учреждению, на первых порах ему будет трудно. В этот период нужно максимально бережно относиться к малышу.</a:t>
            </a:r>
          </a:p>
          <a:p>
            <a:pPr algn="l"/>
            <a:r>
              <a:rPr lang="ru-RU" dirty="0"/>
              <a:t>Особое внимание обратите на организацию полноценного отдыха </a:t>
            </a:r>
            <a:r>
              <a:rPr lang="ru-RU" dirty="0" smtClean="0"/>
              <a:t>ребенка.</a:t>
            </a:r>
          </a:p>
          <a:p>
            <a:pPr algn="l"/>
            <a:r>
              <a:rPr lang="ru-RU" dirty="0" smtClean="0"/>
              <a:t>Не </a:t>
            </a:r>
            <a:r>
              <a:rPr lang="ru-RU" dirty="0"/>
              <a:t>стоит водить его в гости, поздно возвращаться домой, принимать у себя </a:t>
            </a:r>
            <a:r>
              <a:rPr lang="ru-RU" dirty="0" smtClean="0"/>
              <a:t>друзей.</a:t>
            </a:r>
          </a:p>
          <a:p>
            <a:pPr algn="l"/>
            <a:r>
              <a:rPr lang="ru-RU" dirty="0"/>
              <a:t>Если по возвращении домой из садика ребенок часто засыпает раньше обычного, но при этом не просыпается рано ему необходимо больше отдыхать для восстановления сил. </a:t>
            </a:r>
          </a:p>
        </p:txBody>
      </p:sp>
    </p:spTree>
    <p:extLst>
      <p:ext uri="{BB962C8B-B14F-4D97-AF65-F5344CB8AC3E}">
        <p14:creationId xmlns:p14="http://schemas.microsoft.com/office/powerpoint/2010/main" val="1496198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275</TotalTime>
  <Words>1188</Words>
  <Application>Microsoft Office PowerPoint</Application>
  <PresentationFormat>Экран (4:3)</PresentationFormat>
  <Paragraphs>145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Воздушный поток</vt:lpstr>
      <vt:lpstr>  Адаптация ребёнка в детском саду</vt:lpstr>
      <vt:lpstr>   Адаптация ребёнка в детском саду</vt:lpstr>
      <vt:lpstr>Что такое адаптация?</vt:lpstr>
      <vt:lpstr>        Общая цель поддержки ребёнка в адаптационный период – формирование у него нового, совместно с другими детьми, способа жизнедеятельности и форм удовлетворения своих потребностей под руководством воспитателя. Проводится профилактика и торможение отрицательных эмоций.  Это достигается как в процессе использования разработанной системы адаптационных игр с детьми, так и при организации различных видов детской активности, имеющих психогимнастический, психопрофилактический характер. Первый этап – развитие контактов со взрослым (ко второму этапу переходят после установления доверительных контактов).  Второй этап – освоение новых видов занятий, игрового пространства (к третьему этапу переходят после  формирования у ребёнка уверенного поведения  в новой пространственно – игровой среде) Третий этап – формирование контактов с  ровесниками. </vt:lpstr>
      <vt:lpstr>Любая адаптация идет на двух уровнях:</vt:lpstr>
      <vt:lpstr>АДАПТАЦИЯ К ДЕТСКОМУ САДУ:                           УСТАЛОСТЬ</vt:lpstr>
      <vt:lpstr>АДАПТАЦИЯ К ДЕТСКОМУ САДУ:  РЕЖИМ</vt:lpstr>
      <vt:lpstr>АДАПТАЦИЯ К ДЕТСКОМУ САДУ:  Доброе утро, малыш!</vt:lpstr>
      <vt:lpstr>НО!</vt:lpstr>
      <vt:lpstr>  АДАПТАЦИЯ К ДЕТСКОМУ САДУ: НИКАКОЙ ДОПОЛНИТЕЛЬНОЙ НАГРУЗКИ</vt:lpstr>
      <vt:lpstr>АДАПТАЦИЯ К ДЕТСКОМУ САДУ: НЕ ПУГАЙТЕ САДИКОМ</vt:lpstr>
      <vt:lpstr>СТЕПЕНИ ТЯЖЕСТИ ПРОХОЖДЕНИЯ АДАПТАЦИИ В ДОШКОЛЬНОМ УЧРЕЖДЕНИИ</vt:lpstr>
      <vt:lpstr> Средняя адаптация.   Все нарушения выражены более длительно: - сон, аппетит восстанавливаются в течение 20-40 дней, ориентировочная деятельность (20 дней),  - речевая активность (30-40 дней),  - эмоциональное состояние (30 дней),  - двигательная активность, претерпевающая значительные изменения, приходит в норму за 30-35 дней.  - функциональные изменения отчетливо выражены, фиксируются заболевания.           Взаимодействие с взрослыми и сверстниками                                                    не нарушается.</vt:lpstr>
      <vt:lpstr>Презентация PowerPoint</vt:lpstr>
      <vt:lpstr>ФАКТОРЫ, МЕШАЮЩИЕ АДАПТАЦИИ РЕБЁНКА К ДОШКОЛЬНОМУ УЧРЕЖДЕНИЮ</vt:lpstr>
      <vt:lpstr>           Успешной будет та адаптация, которая организована не как приспособительный процесс, когда ребёнка побуждают усваивать имеющиеся стереотипы, а как конструирующая деятельность, предполагающая перестройку имеющихся форм поведения и образование новых.             Для успешной адаптации необходимо организовать удовлетворение основных потребностей ребёнка, как органических (в отдыхе, еде и др.), так и социальных (в доверительных контактах и сотрудничестве со взрослым, познании, признании, одобрении и др.).              Будьте терпеливы, проявляйте понимание и проницательность.                И очень скоро детский сад превратится для малыша                 в уютный,  хорошо знакомый и привычный мир!</vt:lpstr>
      <vt:lpstr>КАК НЕ НУЖНО ВЕСТИ СЕБЯ РОДИТЕЛЯМ, КОГДА РЕБЁНОК НАЧИНАЕТ ПОСЕЩАТЬ ДОШКОЛЬНОЕ УЧРЕЖДЕНИЕ</vt:lpstr>
      <vt:lpstr>КАК НУЖНО ВЕСТИ СЕБЯ РОДИТЕЛЯМ С РЕБЕНКОМ, КОГДА ОН НАЧАЛ ПОСЕЩАТЬ  ДОШКОЛЬНОЕ УЧРЕЖДЕНИЕ</vt:lpstr>
      <vt:lpstr>КАК НУЖНО ВЕСТИ СЕБЯ РОДИТЕЛЯМ С РЕБЕНКОМ, КОГДА ОН НАЧАЛ ПОСЕЩАТЬ  ДОШКОЛЬНОЕ УЧРЕЖДЕНИЕ</vt:lpstr>
      <vt:lpstr> СПАСИБО ЗА ВНИМАНИЕ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Адаптация ребёнка в детском саду</dc:title>
  <dc:creator>Админ</dc:creator>
  <cp:lastModifiedBy>Админ</cp:lastModifiedBy>
  <cp:revision>4</cp:revision>
  <dcterms:created xsi:type="dcterms:W3CDTF">2020-11-15T19:00:24Z</dcterms:created>
  <dcterms:modified xsi:type="dcterms:W3CDTF">2021-02-14T20:49:59Z</dcterms:modified>
</cp:coreProperties>
</file>