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9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0" r:id="rId6"/>
    <p:sldId id="269" r:id="rId7"/>
    <p:sldId id="259" r:id="rId8"/>
    <p:sldId id="260" r:id="rId9"/>
    <p:sldId id="261" r:id="rId10"/>
    <p:sldId id="265" r:id="rId11"/>
    <p:sldId id="263" r:id="rId12"/>
    <p:sldId id="266" r:id="rId13"/>
    <p:sldId id="271" r:id="rId14"/>
    <p:sldId id="262" r:id="rId15"/>
    <p:sldId id="264" r:id="rId16"/>
    <p:sldId id="272" r:id="rId17"/>
    <p:sldId id="273" r:id="rId18"/>
    <p:sldId id="268" r:id="rId19"/>
    <p:sldId id="258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6C0"/>
    <a:srgbClr val="272082"/>
    <a:srgbClr val="203422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558" y="102"/>
      </p:cViewPr>
      <p:guideLst/>
    </p:cSldViewPr>
  </p:slideViewPr>
  <p:outlineViewPr>
    <p:cViewPr>
      <p:scale>
        <a:sx n="33" d="100"/>
        <a:sy n="33" d="100"/>
      </p:scale>
      <p:origin x="0" y="-8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1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 descr="Человек ненавидящий другой народ, не любит и свой собственный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1130529"/>
            <a:ext cx="2899555" cy="1596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Человек ненавидящий другой народ, не любит и свой собственны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2344420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B160D-BFB4-4028-8EF2-E84F7AF57DB6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26C4E-A147-4735-8776-BB960B996F24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Человек ненавидящий другой народ, не любит и свой собственны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1143000"/>
            <a:ext cx="5713413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94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3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54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8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84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388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08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346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06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59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9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3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44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57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9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26C4E-A147-4735-8776-BB960B996F2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6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png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0" Type="http://schemas.openxmlformats.org/officeDocument/2006/relationships/image" Target="../media/image13.png"/><Relationship Id="rId4" Type="http://schemas.openxmlformats.org/officeDocument/2006/relationships/image" Target="../media/image32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9165" y="160118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512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4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81" y="5063752"/>
            <a:ext cx="1108023" cy="5642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884" y="428151"/>
            <a:ext cx="758559" cy="494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679045" y="2569706"/>
            <a:ext cx="5493984" cy="699587"/>
          </a:xfrm>
          <a:prstGeom prst="rect">
            <a:avLst/>
          </a:prstGeom>
        </p:spPr>
        <p:txBody>
          <a:bodyPr/>
          <a:lstStyle>
            <a:lvl1pPr>
              <a:defRPr sz="4000" b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53" y="3701964"/>
            <a:ext cx="1008264" cy="6034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88" y="3856564"/>
            <a:ext cx="606578" cy="6679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07" y="144010"/>
            <a:ext cx="798187" cy="5240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421" y="4305451"/>
            <a:ext cx="365839" cy="29189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55" y="3514890"/>
            <a:ext cx="342592" cy="37414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783" y="3126050"/>
            <a:ext cx="331469" cy="77767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55" y="668011"/>
            <a:ext cx="1077995" cy="13879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801" y="1727119"/>
            <a:ext cx="623266" cy="6576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C -0.00833 0.00278 -0.01823 0.0051 -0.0237 0.01181 C -0.02904 0.01945 -0.03255 0.02963 -0.03633 0.03982 C -0.04023 0.04977 -0.0401 0.06088 -0.03997 0.07223 C -0.03958 0.08264 -0.03867 0.09468 -0.03359 0.10695 C -0.02969 0.11852 -0.02148 0.13056 -0.01185 0.14121 C -0.00352 0.15163 0.00716 0.16088 0.01823 0.16922 C 0.02917 0.17663 0.04062 0.18311 0.05104 0.18704 C 0.06276 0.19121 0.07344 0.1926 0.08372 0.19028 C 0.09271 0.18843 0.10117 0.18496 0.10755 0.17778 C 0.11328 0.17153 0.11745 0.16065 0.11888 0.15047 C 0.12201 0.14213 0.12227 0.12987 0.11901 0.11783 C 0.11628 0.10649 0.10911 0.09514 0.09857 0.08588 C 0.0875 0.07686 0.07591 0.07431 0.06719 0.07593 C 0.05951 0.07848 0.05326 0.08565 0.05013 0.0963 C 0.04818 0.10764 0.0474 0.11852 0.05052 0.12987 C 0.05378 0.14098 0.0526 0.14213 0.0694 0.16389 C 0.08424 0.18519 0.10156 0.19075 0.11224 0.19723 C 0.12214 0.20278 0.13112 0.20371 0.14219 0.20625 C 0.1543 0.20788 0.16536 0.2051 0.17279 0.20163 C 0.18099 0.19885 0.18477 0.19144 0.19102 0.17963 C 0.19648 0.1669 0.19792 0.16065 0.19935 0.14977 C 0.20104 0.13959 0.20286 0.12917 0.20508 0.11899 " pathEditMode="relative" rAng="1020000" ptsTypes="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121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3047 -0.08264 C 0.15768 -0.10069 0.19831 -0.11157 0.24115 -0.11157 C 0.28985 -0.11157 0.32891 -0.10069 0.35612 -0.08264 L 0.48698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-5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47812 -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-71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6 L -0.07838 0.00463 " pathEditMode="relative" rAng="0" ptsTypes="AA">
                                      <p:cBhvr>
                                        <p:cTn id="1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3242 0.2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00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0.18568 -0.1870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-935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710" y="3719630"/>
            <a:ext cx="749676" cy="775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6" y="4946754"/>
            <a:ext cx="1313458" cy="401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" y="1608417"/>
            <a:ext cx="1180646" cy="601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34" y="3462687"/>
            <a:ext cx="785245" cy="778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52" y="560779"/>
            <a:ext cx="1131863" cy="969486"/>
          </a:xfrm>
          <a:prstGeom prst="rect">
            <a:avLst/>
          </a:prstGeom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51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3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85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794" y="3643668"/>
            <a:ext cx="386095" cy="423459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967651" y="1031437"/>
            <a:ext cx="4223287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2733549" cy="698271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072896"/>
            <a:ext cx="2733549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39226" y="3066291"/>
            <a:ext cx="2760430" cy="699766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90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630"/>
            <a:ext cx="2806383" cy="3245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310" y="2319185"/>
            <a:ext cx="3911690" cy="453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86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10" Type="http://schemas.openxmlformats.org/officeDocument/2006/relationships/image" Target="../media/image49.png"/><Relationship Id="rId4" Type="http://schemas.openxmlformats.org/officeDocument/2006/relationships/image" Target="../media/image23.pn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868" y="1071526"/>
            <a:ext cx="9144000" cy="501537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  <a:t>Консультация для родителей  </a:t>
            </a:r>
            <a:b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</a:br>
            <a: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  <a:t>на тему:</a:t>
            </a:r>
            <a:b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</a:br>
            <a: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  <a:t>«Воспитание толерантности  у детей дошкольного возраста»</a:t>
            </a:r>
            <a:b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</a:br>
            <a: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  <a:t/>
            </a:r>
            <a:b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</a:br>
            <a: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  <a:t/>
            </a:r>
            <a:b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</a:br>
            <a: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  <a:t/>
            </a:r>
            <a:br>
              <a:rPr lang="ru-RU" sz="2800" b="1" i="1" dirty="0">
                <a:solidFill>
                  <a:srgbClr val="06131C"/>
                </a:solidFill>
                <a:latin typeface="Times New Roman" panose="02020603050405020304"/>
              </a:rPr>
            </a:br>
            <a:r>
              <a:rPr lang="ru-RU" sz="1800" b="1" dirty="0">
                <a:solidFill>
                  <a:srgbClr val="06131C"/>
                </a:solidFill>
                <a:latin typeface="Times New Roman" panose="02020603050405020304"/>
              </a:rPr>
              <a:t>Выполнила воспитатель:</a:t>
            </a:r>
            <a:br>
              <a:rPr lang="ru-RU" sz="1800" b="1" dirty="0">
                <a:solidFill>
                  <a:srgbClr val="06131C"/>
                </a:solidFill>
                <a:latin typeface="Times New Roman" panose="02020603050405020304"/>
              </a:rPr>
            </a:br>
            <a:r>
              <a:rPr lang="ru-RU" sz="1800" b="1" dirty="0">
                <a:solidFill>
                  <a:srgbClr val="06131C"/>
                </a:solidFill>
                <a:latin typeface="Times New Roman" panose="02020603050405020304"/>
              </a:rPr>
              <a:t>Казак Д.М</a:t>
            </a:r>
            <a:r>
              <a:rPr lang="ru-RU" sz="1800" b="1" dirty="0" smtClean="0">
                <a:solidFill>
                  <a:srgbClr val="06131C"/>
                </a:solidFill>
                <a:latin typeface="Times New Roman" panose="02020603050405020304"/>
              </a:rPr>
              <a:t>.  /</a:t>
            </a:r>
            <a:r>
              <a:rPr lang="en-US" sz="1800" b="1" dirty="0" smtClean="0">
                <a:solidFill>
                  <a:srgbClr val="06131C"/>
                </a:solidFill>
                <a:latin typeface="Times New Roman" panose="02020603050405020304"/>
              </a:rPr>
              <a:t>II </a:t>
            </a:r>
            <a:r>
              <a:rPr lang="ru-RU" sz="1800" b="1" smtClean="0">
                <a:solidFill>
                  <a:srgbClr val="06131C"/>
                </a:solidFill>
                <a:latin typeface="Times New Roman" panose="02020603050405020304"/>
              </a:rPr>
              <a:t>дидактическая </a:t>
            </a:r>
            <a:r>
              <a:rPr lang="ru-RU" sz="1800" b="1" smtClean="0">
                <a:solidFill>
                  <a:srgbClr val="06131C"/>
                </a:solidFill>
                <a:latin typeface="Times New Roman" panose="02020603050405020304"/>
              </a:rPr>
              <a:t>степень</a:t>
            </a:r>
            <a:r>
              <a:rPr lang="ru-RU" sz="1800" b="1" smtClean="0">
                <a:solidFill>
                  <a:srgbClr val="06131C"/>
                </a:solidFill>
                <a:latin typeface="Times New Roman" panose="02020603050405020304"/>
              </a:rPr>
              <a:t> </a:t>
            </a:r>
            <a:r>
              <a:rPr lang="ru-RU" sz="1800" b="1" dirty="0" smtClean="0">
                <a:solidFill>
                  <a:srgbClr val="06131C"/>
                </a:solidFill>
                <a:latin typeface="Times New Roman" panose="02020603050405020304"/>
              </a:rPr>
              <a:t>/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058761" y="170045"/>
            <a:ext cx="5761973" cy="901481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ru-RU" sz="1600" b="1" dirty="0">
                <a:solidFill>
                  <a:srgbClr val="06131C"/>
                </a:solidFill>
                <a:latin typeface="Times New Roman" panose="02020603050405020304"/>
              </a:rPr>
              <a:t>Учреждение Раннего Образования №77 </a:t>
            </a:r>
          </a:p>
          <a:p>
            <a:pPr lvl="0">
              <a:spcBef>
                <a:spcPts val="1200"/>
              </a:spcBef>
            </a:pPr>
            <a:r>
              <a:rPr lang="ru-RU" sz="1600" b="1" dirty="0">
                <a:solidFill>
                  <a:srgbClr val="06131C"/>
                </a:solidFill>
                <a:latin typeface="Times New Roman" panose="02020603050405020304"/>
              </a:rPr>
              <a:t>г. Кишинева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660" y="4140883"/>
            <a:ext cx="1107942" cy="338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pic>
        <p:nvPicPr>
          <p:cNvPr id="11" name="Рисунок 10" descr="Международное сотрудничество - МАДОУ детский сад &quot;Кораблик&quot; - kindergarten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4" y="199840"/>
            <a:ext cx="3675536" cy="32393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-423081" y="1290593"/>
            <a:ext cx="4094329" cy="1166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в нашем мире,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век прогресса, скоростей,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Быть добрее и, терпимей</a:t>
            </a:r>
            <a:endParaRPr lang="ru-RU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И открытым для людей.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02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2256" y="5215095"/>
            <a:ext cx="6086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следует активно участвовать в творчестве своих детей с самого раннего возраста, чтобы воспитать  толерантную личность.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нсультация для родителей: &quot;Играют дети - играем вместе&quot; | Образовательная  социальная се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038" y="1469240"/>
            <a:ext cx="5825392" cy="362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86065" y="263658"/>
            <a:ext cx="101409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метод воспитание в семье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пример, общие с родителями  занятия 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поддержка ребенка в разных делах, в решение проблем, привлечение его в разные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иды деятельности в семье и вне её.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7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004" y="4423435"/>
            <a:ext cx="870858" cy="864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18" y="1031437"/>
            <a:ext cx="789025" cy="646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070" y="3193142"/>
            <a:ext cx="680703" cy="663421"/>
          </a:xfrm>
          <a:prstGeom prst="rect">
            <a:avLst/>
          </a:prstGeom>
        </p:spPr>
      </p:pic>
      <p:pic>
        <p:nvPicPr>
          <p:cNvPr id="4098" name="Picture 2" descr="Международный день семьи - Новости и объявления - 12 ГОРОДСКАЯ ПОЛИКЛИНИ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4" y="1354808"/>
            <a:ext cx="6555270" cy="35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36774" y="204716"/>
            <a:ext cx="979061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родителей-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ребенка жить в этом мире, научить его адоптировать к окружающей среде, к людям. Объяснять детям, что общаться с людьми других национальностей или с людьми  с ограниченными возможностями здоровья, можно и нужно точно также, как и с другими людьми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8884" y="4890970"/>
            <a:ext cx="8386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родители могли воспитывать своих детей в духе толерантности,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 необходимо формировать у детей систему ценностей, в основе которой  лежат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общие понятия, как согласие, компромисс, взаимное принятие и терпимость,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прощение, ненасилие, сочувствия, понимание, сопереживание.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54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873" y="3758386"/>
            <a:ext cx="861745" cy="781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62763" y="239867"/>
            <a:ext cx="9882741" cy="131597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взрослых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просто научить толерантному поведению и выработать общую установку на принятие другого, а сформировать такое качество личности, которое можно обозначить как активная толерантность, формула которой выглядит так : </a:t>
            </a:r>
            <a:r>
              <a:rPr lang="ru-RU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+ сотрудничество + дух партнерства.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23" y="4615103"/>
            <a:ext cx="386095" cy="423459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9" name="chimes.wav"/>
            </a:hlinkClick>
          </p:cNvPr>
          <p:cNvSpPr/>
          <p:nvPr/>
        </p:nvSpPr>
        <p:spPr>
          <a:xfrm>
            <a:off x="4075485" y="1793700"/>
            <a:ext cx="5008728" cy="357349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«Кубик толерантности»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граней: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Поговори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Прости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Улыбнис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ь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1794719" y="1682396"/>
            <a:ext cx="1942517" cy="335616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ситуации используйте все эти грани "кубика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1117" y="2259604"/>
            <a:ext cx="3042288" cy="29141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699" y="5605052"/>
            <a:ext cx="10112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5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B9D07E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9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Счастливая семья дома | Премиум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73" y="1035432"/>
            <a:ext cx="4648933" cy="338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6477" y="218364"/>
            <a:ext cx="11744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является источником и опосредующим звеном передачи ребенку социально- исторического опыта,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прежде всего опыта эмоциональных и деловых взаимоотношений между людьми.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0172" y="1006339"/>
            <a:ext cx="57593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семьи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сознания и поведения ребенка трудно переоценить. Родители являются первыми и основными воспитателями детей, и невозможно сформировать толерантность у ребенка, как и любое другое качество, если они не являются союзниками педагогов в решении этой проблемы. Атмосфера отношений в семье, стиль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между родителями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между родственниками, детьми существенно влияют на формирование толерантности у ребенка. Ребенок не просто будет копировать поведение родителей, он слышит все их комментарии и делает выводы. Если родители с презрением отзываются о других людях, объединяя их по общему признаку вероисповедания, расы, национальности, материального достатка и т. д., то учить ребенка толерантности просто бесполезно.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473" y="5733121"/>
            <a:ext cx="8663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 воспитать ребенка толерантным, необходимо учитывать то, что дети – зеркало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характеров родителей. Поэтому для начала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самим относиться к своему ребенку толерантно.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07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5463" y="204717"/>
            <a:ext cx="5228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воспитания.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69743" y="912603"/>
            <a:ext cx="702211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ребенка постоянно критиковать, он учится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ненавидеть.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живет во вражде, он учится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ребенка высмеивают, он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замкнутым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растет в упреках, он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чувством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вены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растет в терпимости, он учится </a:t>
            </a: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других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ребенка подбадривать, он учится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верить в себя.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растет в честности, он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быть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справедливым.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ребенок растет в понимание и дружелюбии, он учится</a:t>
            </a:r>
          </a:p>
          <a:p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любовь в этом мире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794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11" y="1153529"/>
            <a:ext cx="1390613" cy="11911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5" y="2281641"/>
            <a:ext cx="795802" cy="127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62" y="63328"/>
            <a:ext cx="726094" cy="7683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16" name="Рисунок 15" descr="https://blog.printsome.com/wp-content/uploads/Cultural-Marketing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52" y="1489032"/>
            <a:ext cx="4367285" cy="42919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6163" y="278015"/>
            <a:ext cx="960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Воспитывая в детях стремление к добру, взаимоуважению, любви, сочувствию и состраданию,  родители создают образ будущего мира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3504" y="1749087"/>
            <a:ext cx="499845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мир за новыми поколениями.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давайте сделаем, что бы этот мир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 полон тепла и любви. Это 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отчасти в наших руках! В руках каждого!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9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9" y="1873862"/>
            <a:ext cx="958505" cy="488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63" y="1097202"/>
            <a:ext cx="1393373" cy="1193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971" y="3792164"/>
            <a:ext cx="827313" cy="8556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73" y="2931886"/>
            <a:ext cx="932845" cy="9246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785" y="505425"/>
            <a:ext cx="10983995" cy="5510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Советы родителям.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 воспитать толерантного ребенка.</a:t>
            </a:r>
            <a:endParaRPr lang="ru-RU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1.Будьте открыты и честны, с уважением относитесь к другим,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выказывайте сочувствие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 сострадание. 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Демонстрируйте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  действиями.  Никогда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комментируйте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негативно даже себя, не говоря уже о других.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Поощряйте в ребенке уверенность в себе. Ребенок с развитым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чувством собственного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достоинства,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высокой  самооценкой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 нуждается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самоутверждении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счет других.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3.Рассказывайте своему ребенку о традициях других народов,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праздниках,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характерных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 других  стран,  и  важных 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международных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датах.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Чтите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традиции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своего народа, но не упускайте возможности познакомить ребенка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с другими обычаями.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4.Обеспечьте вашему ребенку опыт общения с разными группами людей.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5.Путешествуйте  с  детьми  и  помогайте  им  открывать  для  себя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наш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многогранный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мир.  Конечно,  не  каждая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семья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 нашей  стране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может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позволить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себе  посетить  Европу,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Азиатские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страны,  Африку  и  т.д.,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посещение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исторических  мест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 разных  регионов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Молдовы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бюджету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почти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каждому.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6.Говорите о различиях между людьми с уважением. Отметьте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позитивные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моменты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того,  что  все  люди  разные. 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Детям 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младшего  возраста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объяснить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что даже если у человека другой цвет кожи или волос,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 на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самом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деле он точно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такой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 человек, как и сам ребенок –у него два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глаза,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уха, один рот и т.д.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7.Всегда давайте ответы на вопросы детей, даже если это будет не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самый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«хороший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 ответ.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Разговоры  на  неудобные  темы  важны  для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воспитания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Ответы вроде «ты еще маленький»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совершенно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уместны –задача родителей дать ответ в форме, доступной возрасту ребенка. </a:t>
            </a:r>
            <a:endParaRPr lang="ru-RU" sz="1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</a:t>
            </a:r>
            <a:r>
              <a:rPr lang="ru-RU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готовы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ответить прямо 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сейчас–попросите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время на раздумья и вернитесь к разговору как можно быстрее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893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99039" y="2583353"/>
            <a:ext cx="8128506" cy="746701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 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Обучение детей рисованию. Как правильно выбрать краски, фломастеры и мелки  для ребенк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84" y="3627888"/>
            <a:ext cx="2543175" cy="24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htd.ru/images/roditeliam/semeinyi-putevoditel/tolerantnos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147496"/>
            <a:ext cx="2807970" cy="270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46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" presetClass="emph" presetSubtype="6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2CA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2"/>
      <p:bldP spid="4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Человек ненавидящий другой народ, не любит и свой собственный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869" y="1855407"/>
            <a:ext cx="6632480" cy="41662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932596" y="531968"/>
            <a:ext cx="10708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чаще становится очевидно, что в нашем обществе возникла новая проблема в воспитании детей – проблема воспитания толерантности. Толерантности к людям другой расы, другой национальности, другого вероисповедания, социального происхождения, к людям разных возможностей.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322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802888" y="278780"/>
            <a:ext cx="9088244" cy="1452423"/>
          </a:xfrm>
        </p:spPr>
        <p:txBody>
          <a:bodyPr/>
          <a:lstStyle/>
          <a:p>
            <a:r>
              <a:rPr lang="ru-RU" sz="3200" b="1" i="1" dirty="0">
                <a:solidFill>
                  <a:srgbClr val="318DCB">
                    <a:lumMod val="75000"/>
                  </a:srgbClr>
                </a:solidFill>
                <a:latin typeface="Arial" panose="020B0604020202020204"/>
              </a:rPr>
              <a:t>Толерантность - это право каждого на уважение, терпение, сострадание, доброту. «Мы разные, но мы вместе</a:t>
            </a:r>
            <a:r>
              <a:rPr lang="ru-RU" sz="3200" b="1" i="1" dirty="0">
                <a:solidFill>
                  <a:srgbClr val="318DCB">
                    <a:lumMod val="75000"/>
                  </a:srgbClr>
                </a:solidFill>
                <a:latin typeface="Georgia" panose="02040502050405020303" pitchFamily="18" charset="0"/>
              </a:rPr>
              <a:t>»</a:t>
            </a:r>
            <a:endParaRPr lang="ru-RU" dirty="0"/>
          </a:p>
        </p:txBody>
      </p:sp>
      <p:pic>
        <p:nvPicPr>
          <p:cNvPr id="6" name="Picture 10" descr="Презентация для детей &quot;Дружба&quot; - скачать смотреть - скачать презентаци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3" y="1825371"/>
            <a:ext cx="4164714" cy="312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ctv.by/sites/default/files/imcefiles/schast-ivye-eti-vokrug-p-anety-4441602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29" y="2081850"/>
            <a:ext cx="3731593" cy="378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748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5" y="1731776"/>
            <a:ext cx="973361" cy="12532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85" y="991277"/>
            <a:ext cx="523657" cy="1416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5" y="3758386"/>
            <a:ext cx="916723" cy="7314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286" y="147017"/>
            <a:ext cx="722633" cy="717650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867290" y="443683"/>
            <a:ext cx="4223287" cy="84196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Толерантность – это……..</a:t>
            </a:r>
            <a:endParaRPr lang="ru-RU" sz="2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7" name="chimes.wav"/>
            </a:hlinkClick>
          </p:cNvPr>
          <p:cNvSpPr/>
          <p:nvPr/>
        </p:nvSpPr>
        <p:spPr>
          <a:xfrm>
            <a:off x="6057465" y="1731776"/>
            <a:ext cx="3947532" cy="127166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признавать отличные от своего собственного мнения. Мы допускаем, что кто-то может думать иначе, или действовать иначе, нежели ты сам….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52551" y="147018"/>
            <a:ext cx="3974561" cy="13583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Уважение, принятие и правильное понимание богатства многообразия культур нашего мира, форм самовыражения и способов проявления человеческой индивидуальности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45402" y="3184351"/>
            <a:ext cx="3919190" cy="114806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Благосклонность и уважение к другому</a:t>
            </a:r>
            <a:endParaRPr lang="ru-RU" sz="1600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2768" y="4099832"/>
            <a:ext cx="3671247" cy="1352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Терпимость к иному образу жизни, поведению, обычаям, чувствам, мнениям,  идеям верованиям.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1571" y="2336445"/>
            <a:ext cx="4230806" cy="1389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Терпимость к чужому мнению, вероисповеданию,   культуре, национальность, то есть это проявления терпимости и уважения к личности другого независимо от каких-либо отличий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04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11" grpId="0" animBg="1"/>
      <p:bldP spid="12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971" y="182485"/>
            <a:ext cx="623266" cy="6576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643" y="923337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67" y="3327816"/>
            <a:ext cx="342592" cy="374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07" y="3327816"/>
            <a:ext cx="331469" cy="7776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6" y="3932944"/>
            <a:ext cx="408487" cy="3451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4313" y="182485"/>
            <a:ext cx="4223287" cy="936631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Цветок толерантности</a:t>
            </a:r>
            <a:endParaRPr lang="ru-RU" sz="32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(без названия)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76" y="1119116"/>
            <a:ext cx="7769396" cy="5595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412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098" y="696303"/>
            <a:ext cx="1077995" cy="1387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323990"/>
            <a:ext cx="526988" cy="14250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018" y="2105282"/>
            <a:ext cx="829574" cy="8238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13" y="5101326"/>
            <a:ext cx="895279" cy="4558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5" y="1529530"/>
            <a:ext cx="1153102" cy="987678"/>
          </a:xfrm>
          <a:prstGeom prst="rect">
            <a:avLst/>
          </a:prstGeom>
        </p:spPr>
      </p:pic>
      <p:sp>
        <p:nvSpPr>
          <p:cNvPr id="11" name="Прямоугольник 10">
            <a:hlinkClick r:id="" action="ppaction://hlinkshowjump?jump=nextslide">
              <a:snd r:embed="rId8" name="chimes.wav"/>
            </a:hlinkClick>
          </p:cNvPr>
          <p:cNvSpPr/>
          <p:nvPr/>
        </p:nvSpPr>
        <p:spPr>
          <a:xfrm>
            <a:off x="240175" y="169047"/>
            <a:ext cx="10678034" cy="82155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признание права на отличие. Она проявляется в принятии другого человека таким, каков он есть, уважении, сдержанности и понимании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0943" y="1061017"/>
            <a:ext cx="8447896" cy="7996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 </a:t>
            </a:r>
            <a:r>
              <a:rPr lang="ru-RU" sz="2000" dirty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умение держать под контролем негативные и агрессивные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6726" y="5786334"/>
            <a:ext cx="9092697" cy="88018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0F06C0"/>
                </a:solidFill>
                <a:latin typeface="Helvetica Neue"/>
              </a:rPr>
              <a:t>Наша земля – это место, где мы можем любить друг друга, соблюдать традиции и продолжать историю страны Толерантности.</a:t>
            </a:r>
            <a:endParaRPr lang="ru-RU" sz="2000" dirty="0">
              <a:solidFill>
                <a:srgbClr val="0F06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6093" y="1868340"/>
            <a:ext cx="4204269" cy="380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24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88" y="6267711"/>
            <a:ext cx="2502011" cy="4253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4" y="2779905"/>
            <a:ext cx="331469" cy="777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99" y="3843003"/>
            <a:ext cx="408487" cy="345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87" y="1753346"/>
            <a:ext cx="342592" cy="374148"/>
          </a:xfrm>
          <a:prstGeom prst="rect">
            <a:avLst/>
          </a:prstGeom>
        </p:spPr>
      </p:pic>
      <p:pic>
        <p:nvPicPr>
          <p:cNvPr id="2050" name="Picture 2" descr="Рекомендации родителям, воспитывающим ребенка с аутизмом - Официальный сайт  ГКУЗ ДРС № 1 МЗ К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20" y="266917"/>
            <a:ext cx="6802757" cy="354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850395" y="4188104"/>
            <a:ext cx="6556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ожидать , что дети станут толерантными,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высоконравственными личностями  сами по себе,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что окружающий мир прекратит быть безнравственным и враждебным  без ваших усилий.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90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5928607"/>
            <a:ext cx="1086121" cy="56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41" y="249293"/>
            <a:ext cx="798187" cy="524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6" y="1390262"/>
            <a:ext cx="678815" cy="7182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474" y="1031437"/>
            <a:ext cx="762565" cy="122307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9248" y="1390262"/>
            <a:ext cx="4727396" cy="39077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86341" y="5617850"/>
            <a:ext cx="7369791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– зеркало семьи»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 А.  Сухомлинский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3098" y="23468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Толерантность начинается в семье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2054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978" y="1491330"/>
            <a:ext cx="1404330" cy="71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2" y="1749087"/>
            <a:ext cx="1175655" cy="1006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486" y="6032241"/>
            <a:ext cx="1008264" cy="6034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9348" y="4859421"/>
            <a:ext cx="1798138" cy="5701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98469" y="331861"/>
            <a:ext cx="752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PTSans"/>
              </a:rPr>
              <a:t>  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и остается жизненно необходимой средой для сохранения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социальных и культурных ценностей,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определяющим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фактором формирования личности ребенка.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школа воспитания растущего человека, все человеческие 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тропы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начинаются именно в семье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- целый мир для ребенка, здесь он учится любить, терпеть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радоваться, сочувствовать. В семье он приобретает первый опыт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Опыт «жить среди людей». </a:t>
            </a:r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Семья </a:t>
            </a:r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уникальный первичный социум, который не могут дублировать общественные воспитательные институты в способности давать ребенку ощущение психологической защищенности, «эмоционального тыла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Стремление человека к </a:t>
            </a:r>
          </a:p>
          <a:p>
            <a:r>
              <a:rPr lang="ru-RU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 или злу зарождается с младенчества и развевается в том или ином направлении с годами. И именно на плечи родителей ложится  ответственность направлять творческую энергию своих детей в нужное русло. </a:t>
            </a:r>
          </a:p>
          <a:p>
            <a:endParaRPr lang="ru-RU" sz="20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оциальные выплаты семьям с детьми в 2020 году вырастут » «Муравленко 24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4124"/>
            <a:ext cx="3980847" cy="298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8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3F4240F5-2366-4AD0-A9C8-F7854C4F60D0}" vid="{CD1CFEDD-F3AE-4D17-A8B2-1D95CC7BDB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3741CD3-8569-4BAB-AF6D-FCD53F5F38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0BA057-99D9-4B2E-9EEA-9426853949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6E651B-F8A4-462D-AD53-A41449326690}">
  <ds:schemaRefs>
    <ds:schemaRef ds:uri="http://purl.org/dc/elements/1.1/"/>
    <ds:schemaRef ds:uri="http://schemas.microsoft.com/office/2006/metadata/properties"/>
    <ds:schemaRef ds:uri="6ee78bd2-4339-4042-adc0-bcc646419980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2547570a-e5f4-4946-a4c3-82580e42479e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на тему Природа и мир вокруг нас с насекомыми</Template>
  <TotalTime>0</TotalTime>
  <Words>1081</Words>
  <Application>Microsoft Office PowerPoint</Application>
  <PresentationFormat>Широкоэкранный</PresentationFormat>
  <Paragraphs>122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Calibri</vt:lpstr>
      <vt:lpstr>Georgia</vt:lpstr>
      <vt:lpstr>Helvetica</vt:lpstr>
      <vt:lpstr>Helvetica Neue</vt:lpstr>
      <vt:lpstr>PTSans</vt:lpstr>
      <vt:lpstr>Segoe UI</vt:lpstr>
      <vt:lpstr>Segoe UI Light</vt:lpstr>
      <vt:lpstr>Times New Roman</vt:lpstr>
      <vt:lpstr>Wingdings</vt:lpstr>
      <vt:lpstr>Тема1</vt:lpstr>
      <vt:lpstr>Консультация для родителей   на тему: «Воспитание толерантности  у детей дошкольного возраста»    Выполнила воспитатель: Казак Д.М.  /II дидактическая степень /</vt:lpstr>
      <vt:lpstr>Презентация PowerPoint</vt:lpstr>
      <vt:lpstr>Презентация PowerPoint</vt:lpstr>
      <vt:lpstr>Толерантность – это……..</vt:lpstr>
      <vt:lpstr>Цветок толерантности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взрослых - не просто научить толерантному поведению и выработать общую установку на принятие другого, а сформировать такое качество личности, которое можно обозначить как активная толерантность, формула которой выглядит так : понимание + сотрудничество + дух партнерства.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 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2021-05-05T18:40:34Z</dcterms:created>
  <dcterms:modified xsi:type="dcterms:W3CDTF">2021-05-19T08:20:59Z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